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1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7.jpeg" ContentType="image/jpeg"/>
  <Override PartName="/ppt/media/image27.png" ContentType="image/png"/>
  <Override PartName="/ppt/media/image26.png" ContentType="image/png"/>
  <Override PartName="/ppt/media/image25.png" ContentType="image/png"/>
  <Override PartName="/ppt/media/image37.jpeg" ContentType="image/jpeg"/>
  <Override PartName="/ppt/media/image24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3.png" ContentType="image/png"/>
  <Override PartName="/ppt/media/image36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5.png" ContentType="image/png"/>
  <Override PartName="/ppt/media/image14.png" ContentType="image/png"/>
  <Override PartName="/ppt/media/image6.png" ContentType="image/png"/>
  <Override PartName="/ppt/media/image15.png" ContentType="image/png"/>
  <Override PartName="/ppt/media/image1.jpeg" ContentType="image/jpeg"/>
  <Override PartName="/ppt/media/image10.png" ContentType="image/png"/>
  <Override PartName="/ppt/media/image16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_rels/notesSlide1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8" r:id="rId21"/>
    <p:sldMasterId id="2147483690" r:id="rId22"/>
    <p:sldMasterId id="2147483692" r:id="rId23"/>
    <p:sldMasterId id="2147483694" r:id="rId24"/>
    <p:sldMasterId id="2147483696" r:id="rId25"/>
  </p:sldMasterIdLst>
  <p:notesMasterIdLst>
    <p:notesMasterId r:id="rId26"/>
  </p:notes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notesMaster" Target="notesMasters/notesMaster1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ru-RU" sz="4400" strike="noStrike" u="none">
                <a:solidFill>
                  <a:srgbClr val="000000"/>
                </a:solidFill>
                <a:uFillTx/>
                <a:latin typeface="Arial"/>
              </a:rPr>
              <a:t>Для перемещения страницы щёлкните мышью</a:t>
            </a: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&lt;верхний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dt" idx="7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ftr" idx="7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sldNum" idx="7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5356150-E785-4E69-91F8-3BDA77AD33CF}" type="slidenum"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sldNum" idx="7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72CF7C4-D595-48B9-8BF7-F4A87B7CB9C5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sldNum" idx="81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F666E9-853F-4102-ADD6-BA1DEB43B2E0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sldNum" idx="82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74F777-DE14-4540-989C-062438C364A0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sldNum" idx="83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1BF8864-D5F1-4F5E-A5E6-F45928D736D9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sldNum" idx="84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F5B3B0-C088-4199-8F2C-3F5A40C8236C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sldNum" idx="75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6742FA-1E53-48EE-AB85-72C3BC3B9063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9" name="PlaceHolder 3"/>
          <p:cNvSpPr>
            <a:spLocks noGrp="1"/>
          </p:cNvSpPr>
          <p:nvPr>
            <p:ph type="sldNum" idx="76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BC230BA-16D8-46F9-881F-9130EAD97A42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sldNum" idx="77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69E885-034E-4ECC-A9A0-BD524508FF66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  <a:ln w="0">
            <a:noFill/>
          </a:ln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sldNum" idx="78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484977D-7E50-48C9-88D6-E1C265D00B3C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 type="sldNum" idx="79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EBF227C-510E-4EDD-A47E-7F16E151E864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4240" cy="3083760"/>
          </a:xfrm>
          <a:prstGeom prst="rect">
            <a:avLst/>
          </a:prstGeom>
          <a:ln w="0">
            <a:noFill/>
          </a:ln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sldNum" idx="80"/>
          </p:nvPr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28F254E-AFA3-479F-9039-8A432A422F49}" type="slidenum">
              <a:rPr b="0" lang="ru-RU" sz="1800" strike="noStrike" u="none">
                <a:solidFill>
                  <a:srgbClr val="000000"/>
                </a:solidFill>
                <a:uFillTx/>
                <a:latin typeface="Times New Roman"/>
                <a:ea typeface="+mn-ea"/>
              </a:rPr>
              <a:t>&lt;номер&gt;</a:t>
            </a:fld>
            <a:endParaRPr b="0" lang="ru-RU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28AB83-768A-4D16-BD31-44ECC51F0F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AD4D4CD7-DD78-4F98-BD47-DB70E8E2E4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A05982B6-855C-4DE4-A886-6F96B08EC0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3AC28918-68B7-4FB7-B51A-DF78D068B5A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8A2FF363-955B-4964-A3CA-0DF3E2A481D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DAAB8C69-A4AF-4206-9AD7-A68E867735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00096656-4593-4CDA-AF06-7DA20C4947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3C9D6E5E-A092-4CB9-8E06-FF633EEB45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01AB5780-1280-458E-AE77-B0778822C7C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25EB29A4-DCDE-4984-A841-7D843C9CF4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F4E2D0A8-CBD1-49CF-82D0-9A4B20F8AE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4B7BBF3-14E5-4C9F-A3BB-914B55C0355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96F35265-AB57-47EE-AC24-E88520B0C5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3C1F7214-EF0D-4AFD-9CBC-DDF62991F70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39F123EE-3B59-4D15-8FE5-CAB8E82956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A32B5539-9552-493D-8CD3-2FF17015D0D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A7C12440-A0F8-49BC-B318-334868CD61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7"/>
          </p:nvPr>
        </p:nvSpPr>
        <p:spPr/>
        <p:txBody>
          <a:bodyPr/>
          <a:p>
            <a:fld id="{4A8712E5-947F-4956-B37C-A3A22BF49D1A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subTitle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27BF7B19-A962-43EC-8AF9-97763BAB5E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0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11A7DB-7CB2-48A9-BE96-720C4657C03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B7620D9-C34C-4BA7-A05D-73479357B6A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F8C881E-5334-420A-820E-E076189121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187DA3C4-9329-43B3-B39E-1B08483D81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60D82FB-21BC-4BED-8551-2D830FC3CDF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DDAEF0D-1647-49E7-B9E5-C43D7DB8DD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Обычный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20320"/>
            <a:ext cx="1096992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291B924-5D29-454A-B2A4-ACBBDC45D2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2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3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5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54229AC-CAA5-461B-AE59-9BEF5E3C3C2C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ftr" idx="28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sldNum" idx="29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46AEA85-3AFE-4881-97CD-E1CF1875BF38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dt" idx="30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ftr" idx="31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32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D731BAB-18CA-49FC-8650-A23880211812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dt" idx="33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ftr" idx="34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sldNum" idx="35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318927-839E-43E6-BD54-938C4DC77973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dt" idx="36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 idx="37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 idx="38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F8F446F-16E4-440C-9B2D-DE70875630D1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dt" idx="39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 idx="40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 idx="41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64DA652-0005-4EAF-B47E-897A56CD22A8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dt" idx="42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ftr" idx="43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sldNum" idx="44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A540CD-D4C9-4AF3-A668-B0BD59A0EDAB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dt" idx="45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ftr" idx="46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sldNum" idx="47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08E6647-2E07-4327-89C7-9002672780E3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dt" idx="48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ftr" idx="49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sldNum" idx="50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D634E3-1189-43B9-ACDC-727BF2B3CA68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dt" idx="51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ftr" idx="52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sldNum" idx="53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502281-1771-444E-8737-97A21810C54A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dt" idx="54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ftr" idx="55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 idx="56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BF81088-E100-4435-86CA-DB3885032C3D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dt" idx="57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  <p:sldLayoutId id="2147483686" r:id="rId3"/>
    <p:sldLayoutId id="2147483687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5A28D0-8CE4-4DFC-96D4-9FE0C9055C15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ftr" idx="58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 idx="59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7741BBD-BD5D-47F5-B566-A0504B801674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60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ftr" idx="61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sldNum" idx="62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4BEB136-0A3D-4D79-9B34-427C4CEF3505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dt" idx="63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ftr" idx="64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sldNum" idx="65"/>
          </p:nvPr>
        </p:nvSpPr>
        <p:spPr>
          <a:xfrm>
            <a:off x="531720" y="4983120"/>
            <a:ext cx="77688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615C919-7D68-4FD0-932E-8B4746BB46D5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dt" idx="66"/>
          </p:nvPr>
        </p:nvSpPr>
        <p:spPr>
          <a:xfrm>
            <a:off x="609480" y="6356520"/>
            <a:ext cx="284220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sldNum" idx="67"/>
          </p:nvPr>
        </p:nvSpPr>
        <p:spPr>
          <a:xfrm>
            <a:off x="11296440" y="6217560"/>
            <a:ext cx="729000" cy="522000"/>
          </a:xfrm>
          <a:prstGeom prst="rect">
            <a:avLst/>
          </a:prstGeom>
          <a:noFill/>
          <a:ln w="0">
            <a:noFill/>
          </a:ln>
        </p:spPr>
        <p:txBody>
          <a:bodyPr lIns="122040" rIns="122040" tIns="122040" bIns="12204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300" strike="noStrike" u="none">
                <a:solidFill>
                  <a:schemeClr val="dk2"/>
                </a:solidFill>
                <a:uFillTx/>
                <a:latin typeface="Arial"/>
                <a:ea typeface="Arial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D406068-4DD7-4B8E-90EB-49487407EE46}" type="slidenum">
              <a:rPr b="0" lang="ru-RU" sz="1300" strike="noStrike" u="none">
                <a:solidFill>
                  <a:schemeClr val="dk2"/>
                </a:solidFill>
                <a:uFillTx/>
                <a:latin typeface="Arial"/>
                <a:ea typeface="Arial"/>
              </a:rPr>
              <a:t>&lt;номер&gt;</a:t>
            </a:fld>
            <a:endParaRPr b="0" lang="ru-RU" sz="13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ftr" idx="68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69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6D9BEC1-A097-48C3-A302-6832039D2697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dt" idx="70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4D6545A-997F-42C6-A3A5-3B9C19D06573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ftr" idx="10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sldNum" idx="11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3C0B210-384B-4B96-B410-C9920CD4D0B9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dt" idx="12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ftr" idx="13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4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3B74885-2129-4586-8C83-7AB3438D799E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dt" idx="15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ftr" idx="16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sldNum" idx="17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B8EE9BE-5398-44E8-97C2-45C70B1ABE6B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dt" idx="18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 idx="19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 idx="20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BC0E54B-C262-4B5F-AD9A-A0F434FF5EBB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dt" idx="21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ftr" idx="22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sldNum" idx="23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1F905E4-BFFC-4364-8379-1C884AEC8CA4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 idx="24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20680"/>
            <a:ext cx="10969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текста заглавия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0200"/>
            <a:ext cx="10969920" cy="452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Для правки структуры щёлкните мышью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Второй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Третий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Четвёртый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Пятый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Шестой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Седьмой уровень структуры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ftr" idx="25"/>
          </p:nvPr>
        </p:nvSpPr>
        <p:spPr>
          <a:xfrm>
            <a:off x="4165560" y="6356520"/>
            <a:ext cx="385776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  <a:ea typeface="DejaVu Sans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sldNum" idx="26"/>
          </p:nvPr>
        </p:nvSpPr>
        <p:spPr>
          <a:xfrm>
            <a:off x="873756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0B6FA3C-9BEA-48A9-9BB0-6852E29827A5}" type="slidenum">
              <a:rPr b="0" lang="ru-RU" sz="1200" strike="noStrike" u="none">
                <a:solidFill>
                  <a:srgbClr val="888888"/>
                </a:solidFill>
                <a:uFillTx/>
                <a:latin typeface="Calibri"/>
                <a:ea typeface="Calibri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dt" idx="27"/>
          </p:nvPr>
        </p:nvSpPr>
        <p:spPr>
          <a:xfrm>
            <a:off x="609480" y="6356520"/>
            <a:ext cx="284184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slideLayout" Target="../slideLayouts/slideLayout21.xml"/><Relationship Id="rId8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image" Target="../media/image15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0.png"/><Relationship Id="rId7" Type="http://schemas.openxmlformats.org/officeDocument/2006/relationships/image" Target="../media/image20.png"/><Relationship Id="rId8" Type="http://schemas.openxmlformats.org/officeDocument/2006/relationships/image" Target="../media/image20.png"/><Relationship Id="rId9" Type="http://schemas.openxmlformats.org/officeDocument/2006/relationships/image" Target="../media/image20.png"/><Relationship Id="rId10" Type="http://schemas.openxmlformats.org/officeDocument/2006/relationships/image" Target="../media/image20.png"/><Relationship Id="rId11" Type="http://schemas.openxmlformats.org/officeDocument/2006/relationships/image" Target="../media/image20.png"/><Relationship Id="rId12" Type="http://schemas.openxmlformats.org/officeDocument/2006/relationships/image" Target="../media/image20.png"/><Relationship Id="rId13" Type="http://schemas.openxmlformats.org/officeDocument/2006/relationships/slideLayout" Target="../slideLayouts/slideLayout26.xml"/><Relationship Id="rId1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2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slideLayout" Target="../slideLayouts/slideLayout2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1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8.png"/><Relationship Id="rId3" Type="http://schemas.openxmlformats.org/officeDocument/2006/relationships/hyperlink" Target="https://www.kaggle.com/competitions/house-prices-advanced-regression-techniques/data" TargetMode="External"/><Relationship Id="rId4" Type="http://schemas.openxmlformats.org/officeDocument/2006/relationships/hyperlink" Target="https://drive.google.com/drive/folders/1qzQGmklbAxeAfWQVMvaUrf9Dyrrn6W7U?usp=sharing" TargetMode="External"/><Relationship Id="rId5" Type="http://schemas.openxmlformats.org/officeDocument/2006/relationships/hyperlink" Target="http://www.amstat.org/publications/jse/v19n3/decock.pdf" TargetMode="External"/><Relationship Id="rId6" Type="http://schemas.openxmlformats.org/officeDocument/2006/relationships/slideLayout" Target="../slideLayouts/slideLayout2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2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99;p15" descr=""/>
          <p:cNvPicPr/>
          <p:nvPr/>
        </p:nvPicPr>
        <p:blipFill>
          <a:blip r:embed="rId1"/>
          <a:srcRect l="0" t="14155" r="13947" b="14454"/>
          <a:stretch/>
        </p:blipFill>
        <p:spPr>
          <a:xfrm>
            <a:off x="0" y="0"/>
            <a:ext cx="12807000" cy="685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Google Shape;100;p15" descr="D:\Наташа\корел\сувалкина\презентация НЕЙРОНКИ\ДОД\1.png"/>
          <p:cNvPicPr/>
          <p:nvPr/>
        </p:nvPicPr>
        <p:blipFill>
          <a:blip r:embed="rId2"/>
          <a:stretch/>
        </p:blipFill>
        <p:spPr>
          <a:xfrm>
            <a:off x="0" y="0"/>
            <a:ext cx="12807000" cy="685512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172" name="Google Shape;101;p15"/>
          <p:cNvGrpSpPr/>
          <p:nvPr/>
        </p:nvGrpSpPr>
        <p:grpSpPr>
          <a:xfrm>
            <a:off x="5769000" y="3239640"/>
            <a:ext cx="9116640" cy="9118440"/>
            <a:chOff x="5769000" y="3239640"/>
            <a:chExt cx="9116640" cy="9118440"/>
          </a:xfrm>
        </p:grpSpPr>
        <p:pic>
          <p:nvPicPr>
            <p:cNvPr id="173" name="Google Shape;102;p15" descr=""/>
            <p:cNvPicPr/>
            <p:nvPr/>
          </p:nvPicPr>
          <p:blipFill>
            <a:blip r:embed="rId3"/>
            <a:stretch/>
          </p:blipFill>
          <p:spPr>
            <a:xfrm rot="2665800">
              <a:off x="7138080" y="4540320"/>
              <a:ext cx="6378120" cy="6516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4" name="Google Shape;103;p15" descr=""/>
            <p:cNvPicPr/>
            <p:nvPr/>
          </p:nvPicPr>
          <p:blipFill>
            <a:blip r:embed="rId4"/>
            <a:stretch/>
          </p:blipFill>
          <p:spPr>
            <a:xfrm rot="2665800">
              <a:off x="7138080" y="4540320"/>
              <a:ext cx="6378120" cy="6516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75" name="Google Shape;104;p15"/>
          <p:cNvSpPr/>
          <p:nvPr/>
        </p:nvSpPr>
        <p:spPr>
          <a:xfrm flipH="1" rot="13500000">
            <a:off x="7706160" y="5013720"/>
            <a:ext cx="6640560" cy="6637680"/>
          </a:xfrm>
          <a:prstGeom prst="rtTriangl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176" name="Google Shape;105;p15" descr=""/>
          <p:cNvPicPr/>
          <p:nvPr/>
        </p:nvPicPr>
        <p:blipFill>
          <a:blip r:embed="rId5"/>
          <a:stretch/>
        </p:blipFill>
        <p:spPr>
          <a:xfrm rot="2705400">
            <a:off x="-1671840" y="-5039280"/>
            <a:ext cx="9869760" cy="9869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7" name="Google Shape;106;p15"/>
          <p:cNvSpPr/>
          <p:nvPr/>
        </p:nvSpPr>
        <p:spPr>
          <a:xfrm rot="18894600">
            <a:off x="-2328840" y="-4637880"/>
            <a:ext cx="9069120" cy="9069120"/>
          </a:xfrm>
          <a:prstGeom prst="rtTriangle">
            <a:avLst/>
          </a:prstGeom>
          <a:noFill/>
          <a:ln w="763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178" name="Google Shape;107;p15"/>
          <p:cNvCxnSpPr/>
          <p:nvPr/>
        </p:nvCxnSpPr>
        <p:spPr>
          <a:xfrm>
            <a:off x="13815360" y="-992520"/>
            <a:ext cx="5250240" cy="5249520"/>
          </a:xfrm>
          <a:prstGeom prst="straightConnector1">
            <a:avLst/>
          </a:prstGeom>
          <a:ln w="76320">
            <a:solidFill>
              <a:srgbClr val="ffffff"/>
            </a:solidFill>
            <a:round/>
          </a:ln>
        </p:spPr>
      </p:cxnSp>
      <p:sp>
        <p:nvSpPr>
          <p:cNvPr id="179" name="Google Shape;108;p15"/>
          <p:cNvSpPr/>
          <p:nvPr/>
        </p:nvSpPr>
        <p:spPr>
          <a:xfrm>
            <a:off x="848880" y="1129680"/>
            <a:ext cx="10396800" cy="332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15000"/>
              </a:lnSpc>
            </a:pPr>
            <a:r>
              <a:rPr b="0" lang="ru-RU" sz="3800" strike="noStrike" u="none">
                <a:solidFill>
                  <a:srgbClr val="dddddd"/>
                </a:solidFill>
                <a:uFillTx/>
                <a:latin typeface="Montserrat ExtraBold"/>
                <a:ea typeface="Arial"/>
              </a:rPr>
              <a:t>Прогнозирование цен на недвижимость с использованием нейронных сетей и сравнение</a:t>
            </a:r>
            <a:endParaRPr b="0" lang="ru-RU" sz="3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</a:pPr>
            <a:r>
              <a:rPr b="0" lang="ru-RU" sz="3800" strike="noStrike" u="none">
                <a:solidFill>
                  <a:srgbClr val="dddddd"/>
                </a:solidFill>
                <a:uFillTx/>
                <a:latin typeface="Montserrat ExtraBold"/>
                <a:ea typeface="Arial"/>
              </a:rPr>
              <a:t>с градиентным бустингом на основе XGBoos</a:t>
            </a:r>
            <a:r>
              <a:rPr b="0" lang="en-US" sz="3800" strike="noStrike" u="none">
                <a:solidFill>
                  <a:srgbClr val="dddddd"/>
                </a:solidFill>
                <a:uFillTx/>
                <a:latin typeface="Montserrat ExtraBold"/>
                <a:ea typeface="Arial"/>
              </a:rPr>
              <a:t>t</a:t>
            </a:r>
            <a:endParaRPr b="0" lang="ru-RU" sz="3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80" name="Google Shape;109;p15" descr=""/>
          <p:cNvPicPr/>
          <p:nvPr/>
        </p:nvPicPr>
        <p:blipFill>
          <a:blip r:embed="rId6"/>
          <a:stretch/>
        </p:blipFill>
        <p:spPr>
          <a:xfrm>
            <a:off x="8841240" y="444240"/>
            <a:ext cx="2934360" cy="39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1" name="Google Shape;110;p15"/>
          <p:cNvSpPr/>
          <p:nvPr/>
        </p:nvSpPr>
        <p:spPr>
          <a:xfrm>
            <a:off x="848880" y="444240"/>
            <a:ext cx="602892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Горенков Михаил Аркадьевич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Google Shape;111;p15"/>
          <p:cNvSpPr/>
          <p:nvPr/>
        </p:nvSpPr>
        <p:spPr>
          <a:xfrm>
            <a:off x="848880" y="4467960"/>
            <a:ext cx="4920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ru-RU" sz="24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05.07.2015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Google Shape;112;p15"/>
          <p:cNvSpPr/>
          <p:nvPr/>
        </p:nvSpPr>
        <p:spPr>
          <a:xfrm>
            <a:off x="6990480" y="4844880"/>
            <a:ext cx="492048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Autofit/>
          </a:bodyPr>
          <a:p>
            <a:pPr algn="r" defTabSz="914400">
              <a:lnSpc>
                <a:spcPct val="100000"/>
              </a:lnSpc>
              <a:tabLst>
                <a:tab algn="l" pos="0"/>
              </a:tabLst>
            </a:pPr>
            <a:br>
              <a:rPr sz="2200"/>
            </a:b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ru-RU" sz="22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...</a:t>
            </a:r>
            <a:endParaRPr b="0" lang="ru-RU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37;p26"/>
          <p:cNvSpPr/>
          <p:nvPr/>
        </p:nvSpPr>
        <p:spPr>
          <a:xfrm rot="16200000">
            <a:off x="9537480" y="4206240"/>
            <a:ext cx="2644920" cy="265860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0" name="Google Shape;238;p26"/>
          <p:cNvSpPr/>
          <p:nvPr/>
        </p:nvSpPr>
        <p:spPr>
          <a:xfrm>
            <a:off x="9196920" y="1503360"/>
            <a:ext cx="2743560" cy="5136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1" name="Google Shape;239;p26"/>
          <p:cNvSpPr/>
          <p:nvPr/>
        </p:nvSpPr>
        <p:spPr>
          <a:xfrm rot="5400000">
            <a:off x="14400" y="-14040"/>
            <a:ext cx="5645520" cy="567360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2" name="Google Shape;240;p26"/>
          <p:cNvSpPr/>
          <p:nvPr/>
        </p:nvSpPr>
        <p:spPr>
          <a:xfrm>
            <a:off x="3236760" y="1503360"/>
            <a:ext cx="2743560" cy="5136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53" name="Google Shape;241;p26"/>
          <p:cNvSpPr/>
          <p:nvPr/>
        </p:nvSpPr>
        <p:spPr>
          <a:xfrm>
            <a:off x="247680" y="1503360"/>
            <a:ext cx="2743560" cy="5136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54" name="Google Shape;242;p26" descr="D:\Наташа\корел\сувалкина\презентация НЕЙРОНКИ\ДОД\1.png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247680" y="1503360"/>
            <a:ext cx="2734560" cy="513684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255" name="Google Shape;243;p26" descr="D:\Наташа\корел\сувалкина\презентация НЕЙРОНКИ\ДОД\1.png"/>
          <p:cNvPicPr/>
          <p:nvPr/>
        </p:nvPicPr>
        <p:blipFill>
          <a:blip r:embed="rId2">
            <a:alphaModFix amt="25000"/>
          </a:blip>
          <a:stretch/>
        </p:blipFill>
        <p:spPr>
          <a:xfrm>
            <a:off x="3230640" y="1503360"/>
            <a:ext cx="2734560" cy="513684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256" name="Google Shape;244;p26" descr="D:\Наташа\корел\сувалкина\презентация НЕЙРОНКИ\ДОД\1.png"/>
          <p:cNvPicPr/>
          <p:nvPr/>
        </p:nvPicPr>
        <p:blipFill>
          <a:blip r:embed="rId3">
            <a:alphaModFix amt="25000"/>
          </a:blip>
          <a:stretch/>
        </p:blipFill>
        <p:spPr>
          <a:xfrm>
            <a:off x="6216840" y="1503360"/>
            <a:ext cx="2734560" cy="513684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257" name="Google Shape;245;p26" descr="D:\Наташа\корел\сувалкина\презентация НЕЙРОНКИ\ДОД\1.png"/>
          <p:cNvPicPr/>
          <p:nvPr/>
        </p:nvPicPr>
        <p:blipFill>
          <a:blip r:embed="rId4">
            <a:alphaModFix amt="25000"/>
          </a:blip>
          <a:stretch/>
        </p:blipFill>
        <p:spPr>
          <a:xfrm>
            <a:off x="9199800" y="1503360"/>
            <a:ext cx="2734560" cy="513684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grpSp>
        <p:nvGrpSpPr>
          <p:cNvPr id="258" name="Google Shape;246;p26"/>
          <p:cNvGrpSpPr/>
          <p:nvPr/>
        </p:nvGrpSpPr>
        <p:grpSpPr>
          <a:xfrm>
            <a:off x="238680" y="5837760"/>
            <a:ext cx="2743560" cy="792720"/>
            <a:chOff x="238680" y="5837760"/>
            <a:chExt cx="2743560" cy="792720"/>
          </a:xfrm>
        </p:grpSpPr>
        <p:pic>
          <p:nvPicPr>
            <p:cNvPr id="259" name="Google Shape;247;p26" descr=""/>
            <p:cNvPicPr/>
            <p:nvPr/>
          </p:nvPicPr>
          <p:blipFill>
            <a:blip r:embed="rId5"/>
            <a:stretch/>
          </p:blipFill>
          <p:spPr>
            <a:xfrm>
              <a:off x="24768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0" name="Google Shape;248;p26" descr=""/>
            <p:cNvPicPr/>
            <p:nvPr/>
          </p:nvPicPr>
          <p:blipFill>
            <a:blip r:embed="rId6"/>
            <a:stretch/>
          </p:blipFill>
          <p:spPr>
            <a:xfrm>
              <a:off x="23868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0" y="416520"/>
            <a:ext cx="12189240" cy="79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800" strike="noStrike" u="none">
                <a:solidFill>
                  <a:srgbClr val="2763f9"/>
                </a:solidFill>
                <a:uFillTx/>
                <a:latin typeface="Montserrat ExtraBold"/>
                <a:ea typeface="Montserrat ExtraBold"/>
              </a:rPr>
              <a:t>Предобработка данных</a:t>
            </a:r>
            <a:endParaRPr b="0" lang="ru-RU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Google Shape;250;p26"/>
          <p:cNvSpPr/>
          <p:nvPr/>
        </p:nvSpPr>
        <p:spPr>
          <a:xfrm>
            <a:off x="247680" y="5886360"/>
            <a:ext cx="273456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📊 </a:t>
            </a:r>
            <a:r>
              <a:rPr b="0" lang="ru-RU" sz="18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Подготовка данных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63" name="Google Shape;251;p26"/>
          <p:cNvCxnSpPr/>
          <p:nvPr/>
        </p:nvCxnSpPr>
        <p:spPr>
          <a:xfrm flipH="1">
            <a:off x="247680" y="1325520"/>
            <a:ext cx="1170828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grpSp>
        <p:nvGrpSpPr>
          <p:cNvPr id="264" name="Google Shape;252;p26"/>
          <p:cNvGrpSpPr/>
          <p:nvPr/>
        </p:nvGrpSpPr>
        <p:grpSpPr>
          <a:xfrm>
            <a:off x="3227760" y="5837760"/>
            <a:ext cx="2743560" cy="792720"/>
            <a:chOff x="3227760" y="5837760"/>
            <a:chExt cx="2743560" cy="792720"/>
          </a:xfrm>
        </p:grpSpPr>
        <p:pic>
          <p:nvPicPr>
            <p:cNvPr id="265" name="Google Shape;253;p26" descr=""/>
            <p:cNvPicPr/>
            <p:nvPr/>
          </p:nvPicPr>
          <p:blipFill>
            <a:blip r:embed="rId7"/>
            <a:stretch/>
          </p:blipFill>
          <p:spPr>
            <a:xfrm>
              <a:off x="323676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66" name="Google Shape;254;p26" descr=""/>
            <p:cNvPicPr/>
            <p:nvPr/>
          </p:nvPicPr>
          <p:blipFill>
            <a:blip r:embed="rId8"/>
            <a:stretch/>
          </p:blipFill>
          <p:spPr>
            <a:xfrm>
              <a:off x="322776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67" name="Google Shape;255;p26"/>
          <p:cNvSpPr/>
          <p:nvPr/>
        </p:nvSpPr>
        <p:spPr>
          <a:xfrm>
            <a:off x="3236760" y="5886360"/>
            <a:ext cx="273456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2️⃣ Преобразования признаков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68" name="Google Shape;256;p26"/>
          <p:cNvGrpSpPr/>
          <p:nvPr/>
        </p:nvGrpSpPr>
        <p:grpSpPr>
          <a:xfrm>
            <a:off x="6216840" y="5837760"/>
            <a:ext cx="2743560" cy="792720"/>
            <a:chOff x="6216840" y="5837760"/>
            <a:chExt cx="2743560" cy="792720"/>
          </a:xfrm>
        </p:grpSpPr>
        <p:pic>
          <p:nvPicPr>
            <p:cNvPr id="269" name="Google Shape;257;p26" descr=""/>
            <p:cNvPicPr/>
            <p:nvPr/>
          </p:nvPicPr>
          <p:blipFill>
            <a:blip r:embed="rId9"/>
            <a:stretch/>
          </p:blipFill>
          <p:spPr>
            <a:xfrm>
              <a:off x="622584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70" name="Google Shape;258;p26" descr=""/>
            <p:cNvPicPr/>
            <p:nvPr/>
          </p:nvPicPr>
          <p:blipFill>
            <a:blip r:embed="rId10"/>
            <a:stretch/>
          </p:blipFill>
          <p:spPr>
            <a:xfrm>
              <a:off x="621684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71" name="Google Shape;259;p26"/>
          <p:cNvSpPr/>
          <p:nvPr/>
        </p:nvSpPr>
        <p:spPr>
          <a:xfrm>
            <a:off x="6225840" y="5886360"/>
            <a:ext cx="273456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3️⃣ Сборка итогового датафрейма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72" name="Google Shape;260;p26"/>
          <p:cNvGrpSpPr/>
          <p:nvPr/>
        </p:nvGrpSpPr>
        <p:grpSpPr>
          <a:xfrm>
            <a:off x="9205920" y="5837760"/>
            <a:ext cx="2743560" cy="792720"/>
            <a:chOff x="9205920" y="5837760"/>
            <a:chExt cx="2743560" cy="792720"/>
          </a:xfrm>
        </p:grpSpPr>
        <p:pic>
          <p:nvPicPr>
            <p:cNvPr id="273" name="Google Shape;261;p26" descr=""/>
            <p:cNvPicPr/>
            <p:nvPr/>
          </p:nvPicPr>
          <p:blipFill>
            <a:blip r:embed="rId11"/>
            <a:stretch/>
          </p:blipFill>
          <p:spPr>
            <a:xfrm>
              <a:off x="921492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74" name="Google Shape;262;p26" descr=""/>
            <p:cNvPicPr/>
            <p:nvPr/>
          </p:nvPicPr>
          <p:blipFill>
            <a:blip r:embed="rId12"/>
            <a:stretch/>
          </p:blipFill>
          <p:spPr>
            <a:xfrm>
              <a:off x="9205920" y="5837760"/>
              <a:ext cx="2734560" cy="792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75" name="Google Shape;263;p26"/>
          <p:cNvSpPr/>
          <p:nvPr/>
        </p:nvSpPr>
        <p:spPr>
          <a:xfrm>
            <a:off x="9214920" y="5886360"/>
            <a:ext cx="2734560" cy="50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ffffff"/>
                </a:solidFill>
                <a:uFillTx/>
                <a:latin typeface="Montserrat"/>
                <a:ea typeface="Montserrat"/>
              </a:rPr>
              <a:t>4️⃣ Разделение выборки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6" name="Прямоугольник 248"/>
          <p:cNvSpPr/>
          <p:nvPr/>
        </p:nvSpPr>
        <p:spPr>
          <a:xfrm>
            <a:off x="247680" y="1755360"/>
            <a:ext cx="2988360" cy="371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🏷️ 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Целевая переменная: SalePrice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🔍 </a:t>
            </a: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Признаки (features):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| Feature           | Тип         |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|--------------------|--------------|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| GrLivArea       | Числовой  |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Noto Sans CJK SC"/>
              </a:rPr>
              <a:t>| Neighborhood | Категориальный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2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| SalePrice        | Целевая     |</a:t>
            </a:r>
            <a:endParaRPr b="0" lang="ru-RU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Прямоугольник 249"/>
          <p:cNvSpPr/>
          <p:nvPr/>
        </p:nvSpPr>
        <p:spPr>
          <a:xfrm>
            <a:off x="3230640" y="1755360"/>
            <a:ext cx="2731680" cy="43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✅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Категориальные признаки → One-Hot Encoding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✅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Числовые признаки → Масштабирование (StandardScaler)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GrLivArea → StandardScaler → X 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Neighborhood → One-Hot →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[0, 1, 0, ...]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8" name="Прямоугольник 250"/>
          <p:cNvSpPr/>
          <p:nvPr/>
        </p:nvSpPr>
        <p:spPr>
          <a:xfrm>
            <a:off x="6216840" y="1755360"/>
            <a:ext cx="2782800" cy="433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🔗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Объединение обработанных признаков в единый X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y = SalePrice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X = pd.concat([X_num_scaled,  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	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X_cat_encoded], 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	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	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	</a:t>
            </a: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   axis=1)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y = df["SalePrice"]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Прямоугольник 251"/>
          <p:cNvSpPr/>
          <p:nvPr/>
        </p:nvSpPr>
        <p:spPr>
          <a:xfrm>
            <a:off x="9199800" y="1143360"/>
            <a:ext cx="2679120" cy="425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📂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Обучающая выборка: 80%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🧪 </a:t>
            </a: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Тестовая выборка: 20%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X, y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 ↓ 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train_test_split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↓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3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X_train, X_test, y_train, y_test</a:t>
            </a: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3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69;p27"/>
          <p:cNvGrpSpPr/>
          <p:nvPr/>
        </p:nvGrpSpPr>
        <p:grpSpPr>
          <a:xfrm>
            <a:off x="-1290600" y="2880"/>
            <a:ext cx="16095600" cy="9399960"/>
            <a:chOff x="-1290600" y="2880"/>
            <a:chExt cx="16095600" cy="9399960"/>
          </a:xfrm>
        </p:grpSpPr>
        <p:sp>
          <p:nvSpPr>
            <p:cNvPr id="281" name="Google Shape;270;p27"/>
            <p:cNvSpPr/>
            <p:nvPr/>
          </p:nvSpPr>
          <p:spPr>
            <a:xfrm>
              <a:off x="-304200" y="5483880"/>
              <a:ext cx="4166640" cy="2102400"/>
            </a:xfrm>
            <a:prstGeom prst="flowChartExtract">
              <a:avLst/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82" name="Google Shape;271;p27"/>
            <p:cNvSpPr/>
            <p:nvPr/>
          </p:nvSpPr>
          <p:spPr>
            <a:xfrm flipH="1" rot="10800000">
              <a:off x="9714600" y="2880"/>
              <a:ext cx="5090400" cy="2568960"/>
            </a:xfrm>
            <a:prstGeom prst="flowChartExtract">
              <a:avLst/>
            </a:prstGeom>
            <a:blipFill rotWithShape="0">
              <a:blip r:embed="rId2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  <p:sp>
          <p:nvSpPr>
            <p:cNvPr id="283" name="Google Shape;272;p27"/>
            <p:cNvSpPr/>
            <p:nvPr/>
          </p:nvSpPr>
          <p:spPr>
            <a:xfrm rot="8100000">
              <a:off x="-680400" y="5846760"/>
              <a:ext cx="2945160" cy="2945880"/>
            </a:xfrm>
            <a:prstGeom prst="rtTriangle">
              <a:avLst/>
            </a:pr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284" name="Google Shape;273;p27"/>
          <p:cNvSpPr/>
          <p:nvPr/>
        </p:nvSpPr>
        <p:spPr>
          <a:xfrm flipH="1">
            <a:off x="573480" y="280080"/>
            <a:ext cx="11326320" cy="9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Расчет линейной регрессии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полносвязной Нейронной сетью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85" name="Google Shape;274;p27"/>
          <p:cNvCxnSpPr/>
          <p:nvPr/>
        </p:nvCxnSpPr>
        <p:spPr>
          <a:xfrm flipH="1">
            <a:off x="667080" y="1371600"/>
            <a:ext cx="1175616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pic>
        <p:nvPicPr>
          <p:cNvPr id="286" name="Рисунок 274" descr=""/>
          <p:cNvPicPr/>
          <p:nvPr/>
        </p:nvPicPr>
        <p:blipFill>
          <a:blip r:embed="rId3"/>
          <a:stretch/>
        </p:blipFill>
        <p:spPr>
          <a:xfrm>
            <a:off x="720000" y="1792800"/>
            <a:ext cx="5759280" cy="134820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287" name="Рисунок 275" descr=""/>
          <p:cNvPicPr/>
          <p:nvPr/>
        </p:nvPicPr>
        <p:blipFill>
          <a:blip r:embed="rId4"/>
          <a:stretch/>
        </p:blipFill>
        <p:spPr>
          <a:xfrm>
            <a:off x="720000" y="3420000"/>
            <a:ext cx="5759280" cy="257328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sp>
        <p:nvSpPr>
          <p:cNvPr id="288" name="TextBox 276"/>
          <p:cNvSpPr/>
          <p:nvPr/>
        </p:nvSpPr>
        <p:spPr>
          <a:xfrm>
            <a:off x="7020000" y="3240000"/>
            <a:ext cx="4679280" cy="23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XGBoost MAE в долларах:     17593.89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567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Нейросеть MAE в долларах:  17850.04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6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" dur="6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79;p28"/>
          <p:cNvGrpSpPr/>
          <p:nvPr/>
        </p:nvGrpSpPr>
        <p:grpSpPr>
          <a:xfrm>
            <a:off x="-2460960" y="0"/>
            <a:ext cx="9301680" cy="7975440"/>
            <a:chOff x="-2460960" y="0"/>
            <a:chExt cx="9301680" cy="7975440"/>
          </a:xfrm>
        </p:grpSpPr>
        <p:sp>
          <p:nvSpPr>
            <p:cNvPr id="290" name="Google Shape;280;p28"/>
            <p:cNvSpPr/>
            <p:nvPr/>
          </p:nvSpPr>
          <p:spPr>
            <a:xfrm rot="5400000">
              <a:off x="19800" y="-17280"/>
              <a:ext cx="6803640" cy="683820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291" name="Google Shape;281;p28"/>
            <p:cNvSpPr/>
            <p:nvPr/>
          </p:nvSpPr>
          <p:spPr>
            <a:xfrm rot="13500000">
              <a:off x="-1850760" y="4419360"/>
              <a:ext cx="2945880" cy="2945880"/>
            </a:xfrm>
            <a:prstGeom prst="rtTriangle">
              <a:avLst/>
            </a:pr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292" name="Google Shape;282;p28"/>
          <p:cNvSpPr/>
          <p:nvPr/>
        </p:nvSpPr>
        <p:spPr>
          <a:xfrm flipH="1">
            <a:off x="573480" y="244080"/>
            <a:ext cx="11326320" cy="9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Расчет линейной регрессии Нейронной сетью, использующую регуляризацию l2 и Dropout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93" name="Google Shape;283;p28"/>
          <p:cNvCxnSpPr/>
          <p:nvPr/>
        </p:nvCxnSpPr>
        <p:spPr>
          <a:xfrm flipH="1">
            <a:off x="667080" y="1371600"/>
            <a:ext cx="11565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pic>
        <p:nvPicPr>
          <p:cNvPr id="294" name="Рисунок 282" descr=""/>
          <p:cNvPicPr/>
          <p:nvPr/>
        </p:nvPicPr>
        <p:blipFill>
          <a:blip r:embed="rId1"/>
          <a:stretch/>
        </p:blipFill>
        <p:spPr>
          <a:xfrm>
            <a:off x="900000" y="1620000"/>
            <a:ext cx="3779280" cy="184500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295" name="Рисунок 283" descr=""/>
          <p:cNvPicPr/>
          <p:nvPr/>
        </p:nvPicPr>
        <p:blipFill>
          <a:blip r:embed="rId2"/>
          <a:stretch/>
        </p:blipFill>
        <p:spPr>
          <a:xfrm>
            <a:off x="5862960" y="1598400"/>
            <a:ext cx="4859280" cy="255348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sp>
        <p:nvSpPr>
          <p:cNvPr id="296" name="TextBox 284"/>
          <p:cNvSpPr/>
          <p:nvPr/>
        </p:nvSpPr>
        <p:spPr>
          <a:xfrm>
            <a:off x="5769720" y="4680000"/>
            <a:ext cx="466956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Нейросеть l2 MAE в долларах: 17507.88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7" name="Рисунок 285" descr=""/>
          <p:cNvPicPr/>
          <p:nvPr/>
        </p:nvPicPr>
        <p:blipFill>
          <a:blip r:embed="rId3"/>
          <a:stretch/>
        </p:blipFill>
        <p:spPr>
          <a:xfrm>
            <a:off x="900000" y="3600000"/>
            <a:ext cx="3779280" cy="303264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5" dur="indefinite" restart="never" nodeType="tmRoot">
          <p:childTnLst>
            <p:seq>
              <p:cTn id="76" dur="indefinite" nodeType="mainSeq">
                <p:childTnLst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88;p29"/>
          <p:cNvGrpSpPr/>
          <p:nvPr/>
        </p:nvGrpSpPr>
        <p:grpSpPr>
          <a:xfrm>
            <a:off x="2880" y="0"/>
            <a:ext cx="12186000" cy="9930240"/>
            <a:chOff x="2880" y="0"/>
            <a:chExt cx="12186000" cy="9930240"/>
          </a:xfrm>
        </p:grpSpPr>
        <p:sp>
          <p:nvSpPr>
            <p:cNvPr id="299" name="Google Shape;289;p29"/>
            <p:cNvSpPr/>
            <p:nvPr/>
          </p:nvSpPr>
          <p:spPr>
            <a:xfrm rot="5400000">
              <a:off x="10440" y="-7560"/>
              <a:ext cx="3011040" cy="30261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00" name="Google Shape;290;p29"/>
            <p:cNvSpPr/>
            <p:nvPr/>
          </p:nvSpPr>
          <p:spPr>
            <a:xfrm rot="16200000">
              <a:off x="8305920" y="2967480"/>
              <a:ext cx="3882960" cy="38829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01" name="Google Shape;291;p29"/>
            <p:cNvSpPr/>
            <p:nvPr/>
          </p:nvSpPr>
          <p:spPr>
            <a:xfrm flipH="1" rot="8100000">
              <a:off x="7505640" y="6005880"/>
              <a:ext cx="3251880" cy="3250440"/>
            </a:xfrm>
            <a:custGeom>
              <a:avLst/>
              <a:gdLst>
                <a:gd name="textAreaLeft" fmla="*/ -1440 w 3251880"/>
                <a:gd name="textAreaRight" fmla="*/ 3252960 w 3251880"/>
                <a:gd name="textAreaTop" fmla="*/ 0 h 3250440"/>
                <a:gd name="textAreaBottom" fmla="*/ 3252960 h 3250440"/>
              </a:gdLst>
              <a:ahLst/>
              <a:rect l="textAreaLeft" t="textAreaTop" r="textAreaRight" b="textAreaBottom"/>
              <a:pathLst>
                <a:path w="3916118" h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60840" bIns="608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900" strike="noStrike" u="none">
                <a:solidFill>
                  <a:srgbClr val="ffffff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302" name="Google Shape;292;p29"/>
          <p:cNvSpPr/>
          <p:nvPr/>
        </p:nvSpPr>
        <p:spPr>
          <a:xfrm flipH="1">
            <a:off x="573480" y="316080"/>
            <a:ext cx="11326320" cy="9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Расчет линейной регрессии Нейронной сетью 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c RobustScaler и Huber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03" name="Google Shape;293;p29"/>
          <p:cNvCxnSpPr/>
          <p:nvPr/>
        </p:nvCxnSpPr>
        <p:spPr>
          <a:xfrm flipH="1">
            <a:off x="667080" y="1371600"/>
            <a:ext cx="11565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304" name="TextBox 292"/>
          <p:cNvSpPr/>
          <p:nvPr/>
        </p:nvSpPr>
        <p:spPr>
          <a:xfrm>
            <a:off x="7463880" y="5940000"/>
            <a:ext cx="441540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Нейросеть MAE в долларах: 19260.74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TextBox 293"/>
          <p:cNvSpPr/>
          <p:nvPr/>
        </p:nvSpPr>
        <p:spPr>
          <a:xfrm>
            <a:off x="720000" y="1522440"/>
            <a:ext cx="9135720" cy="81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ts val="85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RobustScaler — защита от выбросов в числовых данных.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85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ru-RU" sz="16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Huber Loss — баланс между MAE и MSE, помогает избежать переобучения на выбросах.</a:t>
            </a: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850"/>
              </a:lnSpc>
              <a:spcBef>
                <a:spcPts val="1191"/>
              </a:spcBef>
              <a:spcAft>
                <a:spcPts val="992"/>
              </a:spcAft>
            </a:pPr>
            <a:endParaRPr b="0" lang="ru-RU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06" name="Рисунок 294" descr=""/>
          <p:cNvPicPr/>
          <p:nvPr/>
        </p:nvPicPr>
        <p:blipFill>
          <a:blip r:embed="rId1"/>
          <a:stretch/>
        </p:blipFill>
        <p:spPr>
          <a:xfrm>
            <a:off x="720000" y="2230920"/>
            <a:ext cx="5256000" cy="100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7" name="Рисунок 295" descr=""/>
          <p:cNvPicPr/>
          <p:nvPr/>
        </p:nvPicPr>
        <p:blipFill>
          <a:blip r:embed="rId2"/>
          <a:stretch/>
        </p:blipFill>
        <p:spPr>
          <a:xfrm>
            <a:off x="720000" y="3420000"/>
            <a:ext cx="6150960" cy="2274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8" name="Рисунок 296" descr=""/>
          <p:cNvPicPr/>
          <p:nvPr/>
        </p:nvPicPr>
        <p:blipFill>
          <a:blip r:embed="rId3"/>
          <a:stretch/>
        </p:blipFill>
        <p:spPr>
          <a:xfrm>
            <a:off x="7322760" y="2160000"/>
            <a:ext cx="4556520" cy="359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6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4" dur="6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288;p 1"/>
          <p:cNvGrpSpPr/>
          <p:nvPr/>
        </p:nvGrpSpPr>
        <p:grpSpPr>
          <a:xfrm>
            <a:off x="2880" y="0"/>
            <a:ext cx="12186000" cy="9930240"/>
            <a:chOff x="2880" y="0"/>
            <a:chExt cx="12186000" cy="9930240"/>
          </a:xfrm>
        </p:grpSpPr>
        <p:sp>
          <p:nvSpPr>
            <p:cNvPr id="310" name="Google Shape;289;p 1"/>
            <p:cNvSpPr/>
            <p:nvPr/>
          </p:nvSpPr>
          <p:spPr>
            <a:xfrm rot="5400000">
              <a:off x="10440" y="-7560"/>
              <a:ext cx="3011040" cy="30261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11" name="Google Shape;290;p 1"/>
            <p:cNvSpPr/>
            <p:nvPr/>
          </p:nvSpPr>
          <p:spPr>
            <a:xfrm rot="16200000">
              <a:off x="8305920" y="2967480"/>
              <a:ext cx="3882960" cy="38829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12" name="Google Shape;291;p 1"/>
            <p:cNvSpPr/>
            <p:nvPr/>
          </p:nvSpPr>
          <p:spPr>
            <a:xfrm flipH="1" rot="8100000">
              <a:off x="7505640" y="6005880"/>
              <a:ext cx="3251880" cy="3250440"/>
            </a:xfrm>
            <a:custGeom>
              <a:avLst/>
              <a:gdLst>
                <a:gd name="textAreaLeft" fmla="*/ -1440 w 3251880"/>
                <a:gd name="textAreaRight" fmla="*/ 3252960 w 3251880"/>
                <a:gd name="textAreaTop" fmla="*/ 0 h 3250440"/>
                <a:gd name="textAreaBottom" fmla="*/ 3252960 h 3250440"/>
              </a:gdLst>
              <a:ahLst/>
              <a:rect l="textAreaLeft" t="textAreaTop" r="textAreaRight" b="textAreaBottom"/>
              <a:pathLst>
                <a:path w="3916118" h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60840" bIns="608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900" strike="noStrike" u="none">
                <a:solidFill>
                  <a:srgbClr val="ffffff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313" name="Google Shape;292;p 1"/>
          <p:cNvSpPr/>
          <p:nvPr/>
        </p:nvSpPr>
        <p:spPr>
          <a:xfrm flipH="1">
            <a:off x="3213000" y="490320"/>
            <a:ext cx="8686800" cy="77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Расчет линейной регрессии 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32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Нейронной сетью c Functional API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14" name="Google Shape;293;p 1"/>
          <p:cNvCxnSpPr/>
          <p:nvPr/>
        </p:nvCxnSpPr>
        <p:spPr>
          <a:xfrm flipH="1">
            <a:off x="3382200" y="1371600"/>
            <a:ext cx="8850600" cy="72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315" name="TextBox 303"/>
          <p:cNvSpPr/>
          <p:nvPr/>
        </p:nvSpPr>
        <p:spPr>
          <a:xfrm>
            <a:off x="3083040" y="4305600"/>
            <a:ext cx="3291480" cy="34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MAE (в долларах): 19798.62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6" name="Рисунок 4" descr=""/>
          <p:cNvPicPr/>
          <p:nvPr/>
        </p:nvPicPr>
        <p:blipFill>
          <a:blip r:embed="rId1"/>
          <a:stretch/>
        </p:blipFill>
        <p:spPr>
          <a:xfrm>
            <a:off x="470160" y="219600"/>
            <a:ext cx="2153880" cy="641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7" name="TextBox 6"/>
          <p:cNvSpPr/>
          <p:nvPr/>
        </p:nvSpPr>
        <p:spPr>
          <a:xfrm>
            <a:off x="3058200" y="1383120"/>
            <a:ext cx="899676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Схема нейронной сети показана слева.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Первый вход – числовые данные, второй – категориальные данные.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Далее по три полносвязных слоя (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Dense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) с функцией активации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Leaky ReLU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и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BatchNormalization.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Они сводятся слоем конкатенации (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Concatenate) 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в единый поток,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и проходят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Dropout,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два слоя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Dense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, с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Leaky ReLU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и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BatchNormalization.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После этого выводятся слоем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Dense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В результате преобразования, получаем необходимые метрики.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В нашем случае, </a:t>
            </a: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MAE.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5" dur="indefinite" restart="never" nodeType="tmRoot">
          <p:childTnLst>
            <p:seq>
              <p:cTn id="96" dur="indefinite" nodeType="mainSeq">
                <p:childTnLst>
                  <p:par>
                    <p:cTn id="97" fill="hold">
                      <p:stCondLst>
                        <p:cond delay="0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6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4" dur="6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288;p 2"/>
          <p:cNvGrpSpPr/>
          <p:nvPr/>
        </p:nvGrpSpPr>
        <p:grpSpPr>
          <a:xfrm>
            <a:off x="2880" y="0"/>
            <a:ext cx="12186000" cy="9930240"/>
            <a:chOff x="2880" y="0"/>
            <a:chExt cx="12186000" cy="9930240"/>
          </a:xfrm>
        </p:grpSpPr>
        <p:sp>
          <p:nvSpPr>
            <p:cNvPr id="319" name="Google Shape;289;p 2"/>
            <p:cNvSpPr/>
            <p:nvPr/>
          </p:nvSpPr>
          <p:spPr>
            <a:xfrm rot="5400000">
              <a:off x="10440" y="-7560"/>
              <a:ext cx="3011040" cy="30261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20" name="Google Shape;290;p 2"/>
            <p:cNvSpPr/>
            <p:nvPr/>
          </p:nvSpPr>
          <p:spPr>
            <a:xfrm rot="16200000">
              <a:off x="8305920" y="2967480"/>
              <a:ext cx="3882960" cy="38829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21" name="Google Shape;291;p 2"/>
            <p:cNvSpPr/>
            <p:nvPr/>
          </p:nvSpPr>
          <p:spPr>
            <a:xfrm flipH="1" rot="8100000">
              <a:off x="7505640" y="6005880"/>
              <a:ext cx="3251880" cy="3250440"/>
            </a:xfrm>
            <a:custGeom>
              <a:avLst/>
              <a:gdLst>
                <a:gd name="textAreaLeft" fmla="*/ -1440 w 3251880"/>
                <a:gd name="textAreaRight" fmla="*/ 3252960 w 3251880"/>
                <a:gd name="textAreaTop" fmla="*/ 0 h 3250440"/>
                <a:gd name="textAreaBottom" fmla="*/ 3252960 h 3250440"/>
              </a:gdLst>
              <a:ahLst/>
              <a:rect l="textAreaLeft" t="textAreaTop" r="textAreaRight" b="textAreaBottom"/>
              <a:pathLst>
                <a:path w="3916118" h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60840" bIns="608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900" strike="noStrike" u="none">
                <a:solidFill>
                  <a:srgbClr val="ffffff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322" name="Google Shape;292;p 2"/>
          <p:cNvSpPr/>
          <p:nvPr/>
        </p:nvSpPr>
        <p:spPr>
          <a:xfrm flipH="1">
            <a:off x="2279880" y="518040"/>
            <a:ext cx="10913040" cy="26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Montserrat ExtraBold"/>
                <a:ea typeface="DejaVu Sans"/>
              </a:rPr>
              <a:t>Выбор нейронной сети для финальной версии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Montserrat ExtraBold"/>
                <a:ea typeface="DejaVu Sans"/>
              </a:rPr>
              <a:t>И написание единой функции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23" name="Google Shape;293;p 2"/>
          <p:cNvCxnSpPr/>
          <p:nvPr/>
        </p:nvCxnSpPr>
        <p:spPr>
          <a:xfrm flipH="1">
            <a:off x="667080" y="1203480"/>
            <a:ext cx="11565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324" name="Google Shape;289;p 3"/>
          <p:cNvSpPr/>
          <p:nvPr/>
        </p:nvSpPr>
        <p:spPr>
          <a:xfrm rot="5400000">
            <a:off x="6232320" y="44625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25" name="Google Shape;290;p 3"/>
          <p:cNvSpPr/>
          <p:nvPr/>
        </p:nvSpPr>
        <p:spPr>
          <a:xfrm rot="16200000">
            <a:off x="14527800" y="74376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26" name="Google Shape;291;p 3"/>
          <p:cNvSpPr/>
          <p:nvPr/>
        </p:nvSpPr>
        <p:spPr>
          <a:xfrm flipH="1" rot="8100000">
            <a:off x="13727520" y="104760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327" name="Google Shape;289;p 4"/>
          <p:cNvSpPr/>
          <p:nvPr/>
        </p:nvSpPr>
        <p:spPr>
          <a:xfrm rot="5400000">
            <a:off x="6589440" y="36291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28" name="Google Shape;290;p 4"/>
          <p:cNvSpPr/>
          <p:nvPr/>
        </p:nvSpPr>
        <p:spPr>
          <a:xfrm rot="16200000">
            <a:off x="14884920" y="66042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29" name="Google Shape;291;p 4"/>
          <p:cNvSpPr/>
          <p:nvPr/>
        </p:nvSpPr>
        <p:spPr>
          <a:xfrm flipH="1" rot="8100000">
            <a:off x="14084640" y="96426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330" name="Google Shape;211;p24"/>
          <p:cNvSpPr/>
          <p:nvPr/>
        </p:nvSpPr>
        <p:spPr>
          <a:xfrm rot="13500000">
            <a:off x="-2217600" y="-851400"/>
            <a:ext cx="3353760" cy="3353760"/>
          </a:xfrm>
          <a:prstGeom prst="rtTriangl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1" name="Google Shape;212;p24"/>
          <p:cNvSpPr/>
          <p:nvPr/>
        </p:nvSpPr>
        <p:spPr>
          <a:xfrm rot="13500000">
            <a:off x="-2421360" y="216000"/>
            <a:ext cx="4062960" cy="4062960"/>
          </a:xfrm>
          <a:prstGeom prst="rtTriangle">
            <a:avLst/>
          </a:pr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2" name="Google Shape;213;p24"/>
          <p:cNvSpPr/>
          <p:nvPr/>
        </p:nvSpPr>
        <p:spPr>
          <a:xfrm rot="2700000">
            <a:off x="10039680" y="3731040"/>
            <a:ext cx="4356000" cy="4377960"/>
          </a:xfrm>
          <a:prstGeom prst="rtTriangle">
            <a:avLst/>
          </a:prstGeom>
          <a:solidFill>
            <a:srgbClr val="2064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333" name="Google Shape;215;p24"/>
          <p:cNvCxnSpPr/>
          <p:nvPr/>
        </p:nvCxnSpPr>
        <p:spPr>
          <a:xfrm flipH="1">
            <a:off x="10643400" y="1997280"/>
            <a:ext cx="1822320" cy="1822680"/>
          </a:xfrm>
          <a:prstGeom prst="straightConnector1">
            <a:avLst/>
          </a:prstGeom>
          <a:ln w="76320">
            <a:solidFill>
              <a:srgbClr val="888888"/>
            </a:solidFill>
            <a:round/>
          </a:ln>
        </p:spPr>
      </p:cxnSp>
      <p:sp>
        <p:nvSpPr>
          <p:cNvPr id="334" name="TextBox 7"/>
          <p:cNvSpPr/>
          <p:nvPr/>
        </p:nvSpPr>
        <p:spPr>
          <a:xfrm>
            <a:off x="2536560" y="1495800"/>
            <a:ext cx="9368280" cy="46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Мною была выбрана нейронная сеть с регуляризацией </a:t>
            </a:r>
            <a:r>
              <a:rPr b="1" lang="en-US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l2</a:t>
            </a: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</a:t>
            </a:r>
            <a:r>
              <a:rPr b="1" lang="en-US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   </a:t>
            </a: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и </a:t>
            </a:r>
            <a:r>
              <a:rPr b="1" lang="en-US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XGBoost </a:t>
            </a: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с разширенными данными.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Напишем импорт библиотек и единую функцию </a:t>
            </a:r>
            <a:r>
              <a:rPr b="1" lang="en-US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run_full_pipeline</a:t>
            </a:r>
            <a:r>
              <a:rPr b="1" lang="ru-RU" sz="24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: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def run_full_pipeline(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    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gdrive_id='1-QnB6EPbDpqWQHx2q_w6Va4wVqGpmCZj',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    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correlation_target='SalePrice',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    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xgb_iters=100,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    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nn_epochs=100,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    </a:t>
            </a:r>
            <a:r>
              <a:rPr b="0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nn_batch_size=8)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В результате все процедуры запускаются из одного окна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Google Colab</a:t>
            </a:r>
            <a:r>
              <a:rPr b="1" lang="ru-RU" sz="1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600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4" dur="6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"/>
                            </p:stCondLst>
                            <p:childTnLst>
                              <p:par>
                                <p:cTn id="116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8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1" dur="1000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221;p25"/>
          <p:cNvSpPr/>
          <p:nvPr/>
        </p:nvSpPr>
        <p:spPr>
          <a:xfrm rot="16200000">
            <a:off x="8152920" y="2821680"/>
            <a:ext cx="4025880" cy="404640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50320" y="274680"/>
            <a:ext cx="1048860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Расчет линейной регрессии XGBoost </a:t>
            </a:r>
            <a:br>
              <a:rPr sz="2600"/>
            </a:br>
            <a:r>
              <a:rPr b="1" lang="ru-RU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и обновленными данными в единой функции.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37" name="Google Shape;228;p25"/>
          <p:cNvCxnSpPr/>
          <p:nvPr/>
        </p:nvCxnSpPr>
        <p:spPr>
          <a:xfrm flipH="1">
            <a:off x="849960" y="1495440"/>
            <a:ext cx="10494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pic>
        <p:nvPicPr>
          <p:cNvPr id="338" name="Рисунок 264" descr=""/>
          <p:cNvPicPr/>
          <p:nvPr/>
        </p:nvPicPr>
        <p:blipFill>
          <a:blip r:embed="rId1"/>
          <a:stretch/>
        </p:blipFill>
        <p:spPr>
          <a:xfrm>
            <a:off x="900000" y="1597320"/>
            <a:ext cx="4679280" cy="290196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pic>
        <p:nvPicPr>
          <p:cNvPr id="339" name="Рисунок 265" descr=""/>
          <p:cNvPicPr/>
          <p:nvPr/>
        </p:nvPicPr>
        <p:blipFill>
          <a:blip r:embed="rId2"/>
          <a:stretch/>
        </p:blipFill>
        <p:spPr>
          <a:xfrm>
            <a:off x="7160400" y="1625400"/>
            <a:ext cx="3854880" cy="287892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sp>
        <p:nvSpPr>
          <p:cNvPr id="340" name="TextBox 266"/>
          <p:cNvSpPr/>
          <p:nvPr/>
        </p:nvSpPr>
        <p:spPr>
          <a:xfrm>
            <a:off x="900000" y="4716000"/>
            <a:ext cx="54709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Используется предыдущая модель XGBoost,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но данные обновлены.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Графики обучения и сопоставления фактических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 предсказанных признаков приведены.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Метрики на валидации приведены.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TextBox 267"/>
          <p:cNvSpPr/>
          <p:nvPr/>
        </p:nvSpPr>
        <p:spPr>
          <a:xfrm>
            <a:off x="7128000" y="4644000"/>
            <a:ext cx="2879280" cy="188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XGBoost (все признаки) метрики на валидации: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MAE : 17593.89      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MSE : 747881002.56 RMSE : 27347.41       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R² : 0.9025           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9211e"/>
                </a:solidFill>
                <a:uFillTx/>
                <a:latin typeface="Arial"/>
                <a:ea typeface="DejaVu Sans"/>
              </a:rPr>
              <a:t>MAPE : 11.18%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0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6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288;p 3"/>
          <p:cNvGrpSpPr/>
          <p:nvPr/>
        </p:nvGrpSpPr>
        <p:grpSpPr>
          <a:xfrm>
            <a:off x="2880" y="0"/>
            <a:ext cx="12186000" cy="9930240"/>
            <a:chOff x="2880" y="0"/>
            <a:chExt cx="12186000" cy="9930240"/>
          </a:xfrm>
        </p:grpSpPr>
        <p:sp>
          <p:nvSpPr>
            <p:cNvPr id="343" name="Google Shape;289;p 5"/>
            <p:cNvSpPr/>
            <p:nvPr/>
          </p:nvSpPr>
          <p:spPr>
            <a:xfrm rot="5400000">
              <a:off x="10440" y="-7560"/>
              <a:ext cx="3011040" cy="30261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44" name="Google Shape;290;p 5"/>
            <p:cNvSpPr/>
            <p:nvPr/>
          </p:nvSpPr>
          <p:spPr>
            <a:xfrm rot="16200000">
              <a:off x="8305920" y="2967480"/>
              <a:ext cx="3882960" cy="38829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45" name="Google Shape;291;p 5"/>
            <p:cNvSpPr/>
            <p:nvPr/>
          </p:nvSpPr>
          <p:spPr>
            <a:xfrm flipH="1" rot="8100000">
              <a:off x="7505640" y="6005880"/>
              <a:ext cx="3251880" cy="3250440"/>
            </a:xfrm>
            <a:custGeom>
              <a:avLst/>
              <a:gdLst>
                <a:gd name="textAreaLeft" fmla="*/ -1440 w 3251880"/>
                <a:gd name="textAreaRight" fmla="*/ 3252960 w 3251880"/>
                <a:gd name="textAreaTop" fmla="*/ 0 h 3250440"/>
                <a:gd name="textAreaBottom" fmla="*/ 3252960 h 3250440"/>
              </a:gdLst>
              <a:ahLst/>
              <a:rect l="textAreaLeft" t="textAreaTop" r="textAreaRight" b="textAreaBottom"/>
              <a:pathLst>
                <a:path w="3916118" h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60840" bIns="608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900" strike="noStrike" u="none">
                <a:solidFill>
                  <a:srgbClr val="ffffff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346" name="Google Shape;292;p 3"/>
          <p:cNvSpPr/>
          <p:nvPr/>
        </p:nvSpPr>
        <p:spPr>
          <a:xfrm flipH="1">
            <a:off x="573480" y="424080"/>
            <a:ext cx="11326320" cy="9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Расчет линейной регрессии нейронной сетью с регуляризацией </a:t>
            </a:r>
            <a:r>
              <a:rPr b="1" lang="en-US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l2</a:t>
            </a:r>
            <a:r>
              <a:rPr b="1" lang="ru-RU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в единой функции.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47" name="Google Shape;293;p 3"/>
          <p:cNvCxnSpPr/>
          <p:nvPr/>
        </p:nvCxnSpPr>
        <p:spPr>
          <a:xfrm flipH="1">
            <a:off x="667080" y="1371600"/>
            <a:ext cx="11565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348" name="Google Shape;289;p 6"/>
          <p:cNvSpPr/>
          <p:nvPr/>
        </p:nvSpPr>
        <p:spPr>
          <a:xfrm rot="5400000">
            <a:off x="6232320" y="44625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49" name="Google Shape;290;p 6"/>
          <p:cNvSpPr/>
          <p:nvPr/>
        </p:nvSpPr>
        <p:spPr>
          <a:xfrm rot="16200000">
            <a:off x="14527800" y="74376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50" name="Google Shape;291;p 6"/>
          <p:cNvSpPr/>
          <p:nvPr/>
        </p:nvSpPr>
        <p:spPr>
          <a:xfrm flipH="1" rot="8100000">
            <a:off x="13727520" y="104760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351" name="Google Shape;289;p 7"/>
          <p:cNvSpPr/>
          <p:nvPr/>
        </p:nvSpPr>
        <p:spPr>
          <a:xfrm rot="5400000">
            <a:off x="6589440" y="36291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52" name="Google Shape;290;p 7"/>
          <p:cNvSpPr/>
          <p:nvPr/>
        </p:nvSpPr>
        <p:spPr>
          <a:xfrm rot="16200000">
            <a:off x="14884920" y="66042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53" name="Google Shape;291;p 7"/>
          <p:cNvSpPr/>
          <p:nvPr/>
        </p:nvSpPr>
        <p:spPr>
          <a:xfrm flipH="1" rot="8100000">
            <a:off x="14084640" y="96426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pic>
        <p:nvPicPr>
          <p:cNvPr id="354" name="Рисунок 2" descr=""/>
          <p:cNvPicPr/>
          <p:nvPr/>
        </p:nvPicPr>
        <p:blipFill>
          <a:blip r:embed="rId1"/>
          <a:stretch/>
        </p:blipFill>
        <p:spPr>
          <a:xfrm>
            <a:off x="0" y="1424520"/>
            <a:ext cx="6345720" cy="2947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55" name="Рисунок 4" descr=""/>
          <p:cNvPicPr/>
          <p:nvPr/>
        </p:nvPicPr>
        <p:blipFill>
          <a:blip r:embed="rId2"/>
          <a:stretch/>
        </p:blipFill>
        <p:spPr>
          <a:xfrm>
            <a:off x="6581160" y="1468800"/>
            <a:ext cx="3557880" cy="343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6" name="TextBox 5"/>
          <p:cNvSpPr/>
          <p:nvPr/>
        </p:nvSpPr>
        <p:spPr>
          <a:xfrm>
            <a:off x="7014600" y="4908240"/>
            <a:ext cx="3481920" cy="23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Нейросеть (</a:t>
            </a: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L2 + Dropout) </a:t>
            </a:r>
            <a:r>
              <a:rPr b="1" lang="ru-RU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метрики: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MAE : 18435.06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MSE : 891961644.90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RMSE : 29865.73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R² : 0.8837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MAPE : 11.10%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TextBox 6"/>
          <p:cNvSpPr/>
          <p:nvPr/>
        </p:nvSpPr>
        <p:spPr>
          <a:xfrm>
            <a:off x="392400" y="4908240"/>
            <a:ext cx="54709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Используется нейросеть (</a:t>
            </a:r>
            <a:r>
              <a:rPr b="1" lang="en-US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l2 + Dropout)</a:t>
            </a: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Графики обучения и сопоставления фактических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 предсказанных признаков приведены.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Метрики на валидации приведены.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9" dur="indefinite" restart="never" nodeType="tmRoot">
          <p:childTnLst>
            <p:seq>
              <p:cTn id="130" dur="indefinite" nodeType="mainSeq"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6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6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299;p30"/>
          <p:cNvSpPr/>
          <p:nvPr/>
        </p:nvSpPr>
        <p:spPr>
          <a:xfrm rot="18900000">
            <a:off x="-4319640" y="-5306760"/>
            <a:ext cx="10765440" cy="10765080"/>
          </a:xfrm>
          <a:prstGeom prst="rtTriangl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59" name="Google Shape;300;p30"/>
          <p:cNvSpPr/>
          <p:nvPr/>
        </p:nvSpPr>
        <p:spPr>
          <a:xfrm rot="18900000">
            <a:off x="7061760" y="-5459040"/>
            <a:ext cx="10765440" cy="10765080"/>
          </a:xfrm>
          <a:prstGeom prst="rtTriangl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60" name="Google Shape;301;p30"/>
          <p:cNvSpPr/>
          <p:nvPr/>
        </p:nvSpPr>
        <p:spPr>
          <a:xfrm>
            <a:off x="2526840" y="2819880"/>
            <a:ext cx="9245520" cy="4626000"/>
          </a:xfrm>
          <a:prstGeom prst="triangle">
            <a:avLst>
              <a:gd name="adj" fmla="val 50000"/>
            </a:avLst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361" name="Google Shape;302;p30" descr=""/>
          <p:cNvPicPr/>
          <p:nvPr/>
        </p:nvPicPr>
        <p:blipFill>
          <a:blip r:embed="rId2"/>
          <a:stretch/>
        </p:blipFill>
        <p:spPr>
          <a:xfrm rot="2700000">
            <a:off x="2658600" y="4678560"/>
            <a:ext cx="8981640" cy="8981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2" name="Google Shape;303;p30"/>
          <p:cNvSpPr/>
          <p:nvPr/>
        </p:nvSpPr>
        <p:spPr>
          <a:xfrm rot="18900000">
            <a:off x="7061760" y="-6137640"/>
            <a:ext cx="10765440" cy="10765080"/>
          </a:xfrm>
          <a:prstGeom prst="rtTriangl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63" name="Google Shape;304;p30"/>
          <p:cNvSpPr/>
          <p:nvPr/>
        </p:nvSpPr>
        <p:spPr>
          <a:xfrm rot="18900000">
            <a:off x="-2122560" y="-4839120"/>
            <a:ext cx="9226080" cy="9226080"/>
          </a:xfrm>
          <a:prstGeom prst="rtTriangle">
            <a:avLst/>
          </a:pr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364" name="Google Shape;305;p30"/>
          <p:cNvCxnSpPr/>
          <p:nvPr/>
        </p:nvCxnSpPr>
        <p:spPr>
          <a:xfrm>
            <a:off x="8677440" y="-1020240"/>
            <a:ext cx="5250240" cy="5249880"/>
          </a:xfrm>
          <a:prstGeom prst="straightConnector1">
            <a:avLst/>
          </a:prstGeom>
          <a:ln w="76320">
            <a:solidFill>
              <a:srgbClr val="c9cfd4"/>
            </a:solidFill>
            <a:round/>
          </a:ln>
        </p:spPr>
      </p:cxnSp>
      <p:sp>
        <p:nvSpPr>
          <p:cNvPr id="365" name="Google Shape;306;p30"/>
          <p:cNvSpPr/>
          <p:nvPr/>
        </p:nvSpPr>
        <p:spPr>
          <a:xfrm>
            <a:off x="560520" y="555840"/>
            <a:ext cx="5456160" cy="99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50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Вывод</a:t>
            </a:r>
            <a:endParaRPr b="0" lang="ru-RU" sz="5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Нейронные сети с регуляризацией l2 показали MAE, худшее в лучшем случае 100 - (XGBoost_MAE/NN_l2_MAE)*100 на 4,781%, чем у XGBoost.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При этом построение нейросети требует существенно больше шагов: настройки архитектуры, выбора функции потерь, регуляризации, контроля переобучения, и зачастую приводит к пробам и ошибкам. В отличие от этого, XGBoost и Random Forest обеспечивают стабильное качество с минимальной настройкой, особенно на табличных данных.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tabLst>
                <a:tab algn="l" pos="0"/>
              </a:tabLst>
            </a:pP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288;p 4"/>
          <p:cNvGrpSpPr/>
          <p:nvPr/>
        </p:nvGrpSpPr>
        <p:grpSpPr>
          <a:xfrm>
            <a:off x="2880" y="0"/>
            <a:ext cx="12186000" cy="9930240"/>
            <a:chOff x="2880" y="0"/>
            <a:chExt cx="12186000" cy="9930240"/>
          </a:xfrm>
        </p:grpSpPr>
        <p:sp>
          <p:nvSpPr>
            <p:cNvPr id="367" name="Google Shape;289;p 8"/>
            <p:cNvSpPr/>
            <p:nvPr/>
          </p:nvSpPr>
          <p:spPr>
            <a:xfrm rot="5400000">
              <a:off x="10440" y="-7560"/>
              <a:ext cx="3011040" cy="30261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ru-RU" sz="14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68" name="Google Shape;290;p 8"/>
            <p:cNvSpPr/>
            <p:nvPr/>
          </p:nvSpPr>
          <p:spPr>
            <a:xfrm rot="16200000">
              <a:off x="8305920" y="2967480"/>
              <a:ext cx="3882960" cy="3882960"/>
            </a:xfrm>
            <a:prstGeom prst="rtTriangle">
              <a:avLst/>
            </a:prstGeom>
            <a:solidFill>
              <a:srgbClr val="eef0f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endParaRPr b="0" lang="ru-RU" sz="1500" strike="noStrike" u="none">
                <a:solidFill>
                  <a:srgbClr val="000000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369" name="Google Shape;291;p 8"/>
            <p:cNvSpPr/>
            <p:nvPr/>
          </p:nvSpPr>
          <p:spPr>
            <a:xfrm flipH="1" rot="8100000">
              <a:off x="7505640" y="6005880"/>
              <a:ext cx="3251880" cy="3250440"/>
            </a:xfrm>
            <a:custGeom>
              <a:avLst/>
              <a:gdLst>
                <a:gd name="textAreaLeft" fmla="*/ -1440 w 3251880"/>
                <a:gd name="textAreaRight" fmla="*/ 3252960 w 3251880"/>
                <a:gd name="textAreaTop" fmla="*/ 0 h 3250440"/>
                <a:gd name="textAreaBottom" fmla="*/ 3252960 h 3250440"/>
              </a:gdLst>
              <a:ahLst/>
              <a:rect l="textAreaLeft" t="textAreaTop" r="textAreaRight" b="textAreaBottom"/>
              <a:pathLst>
                <a:path w="3916118" h="3916118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320">
              <a:solidFill>
                <a:srgbClr val="c9cfd4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122040" rIns="122040" tIns="60840" bIns="60840" anchor="ctr">
              <a:noAutofit/>
            </a:bodyPr>
            <a:p>
              <a:endParaRPr b="0" lang="ru-RU" sz="1900" strike="noStrike" u="none">
                <a:solidFill>
                  <a:srgbClr val="ffffff"/>
                </a:solidFill>
                <a:uFillTx/>
                <a:latin typeface="Arial"/>
                <a:ea typeface="Arial"/>
              </a:endParaRPr>
            </a:p>
          </p:txBody>
        </p:sp>
      </p:grpSp>
      <p:sp>
        <p:nvSpPr>
          <p:cNvPr id="370" name="Google Shape;292;p 4"/>
          <p:cNvSpPr/>
          <p:nvPr/>
        </p:nvSpPr>
        <p:spPr>
          <a:xfrm flipH="1">
            <a:off x="573480" y="424080"/>
            <a:ext cx="11326320" cy="91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1" lang="ru-RU" sz="26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Фиксация Random и ограничение числа эпох</a:t>
            </a:r>
            <a:endParaRPr b="0" lang="ru-RU" sz="2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371" name="Google Shape;293;p 4"/>
          <p:cNvCxnSpPr/>
          <p:nvPr/>
        </p:nvCxnSpPr>
        <p:spPr>
          <a:xfrm flipH="1">
            <a:off x="667080" y="1371600"/>
            <a:ext cx="11565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372" name="Google Shape;289;p 9"/>
          <p:cNvSpPr/>
          <p:nvPr/>
        </p:nvSpPr>
        <p:spPr>
          <a:xfrm rot="5400000">
            <a:off x="6232320" y="44625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73" name="Google Shape;290;p 9"/>
          <p:cNvSpPr/>
          <p:nvPr/>
        </p:nvSpPr>
        <p:spPr>
          <a:xfrm rot="16200000">
            <a:off x="14527800" y="74376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74" name="Google Shape;291;p 9"/>
          <p:cNvSpPr/>
          <p:nvPr/>
        </p:nvSpPr>
        <p:spPr>
          <a:xfrm flipH="1" rot="8100000">
            <a:off x="13727520" y="104760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375" name="Google Shape;289;p 10"/>
          <p:cNvSpPr/>
          <p:nvPr/>
        </p:nvSpPr>
        <p:spPr>
          <a:xfrm rot="5400000">
            <a:off x="6589440" y="3629160"/>
            <a:ext cx="3011040" cy="30261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76" name="Google Shape;290;p 10"/>
          <p:cNvSpPr/>
          <p:nvPr/>
        </p:nvSpPr>
        <p:spPr>
          <a:xfrm rot="16200000">
            <a:off x="14884920" y="6604200"/>
            <a:ext cx="3882960" cy="3882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77" name="Google Shape;291;p 10"/>
          <p:cNvSpPr/>
          <p:nvPr/>
        </p:nvSpPr>
        <p:spPr>
          <a:xfrm flipH="1" rot="8100000">
            <a:off x="14084640" y="9642600"/>
            <a:ext cx="3251880" cy="3250440"/>
          </a:xfrm>
          <a:custGeom>
            <a:avLst/>
            <a:gdLst>
              <a:gd name="textAreaLeft" fmla="*/ -1440 w 3251880"/>
              <a:gd name="textAreaRight" fmla="*/ 3252960 w 3251880"/>
              <a:gd name="textAreaTop" fmla="*/ 0 h 3250440"/>
              <a:gd name="textAreaBottom" fmla="*/ 3252960 h 3250440"/>
            </a:gdLst>
            <a:ahLst/>
            <a:rect l="textAreaLeft" t="textAreaTop" r="textAreaRight" b="textAreaBottom"/>
            <a:pathLst>
              <a:path w="3916118" h="3916118">
                <a:moveTo>
                  <a:pt x="3916118" y="0"/>
                </a:moveTo>
                <a:lnTo>
                  <a:pt x="3916118" y="3916118"/>
                </a:lnTo>
                <a:lnTo>
                  <a:pt x="0" y="3916118"/>
                </a:lnTo>
              </a:path>
            </a:pathLst>
          </a:cu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endParaRPr b="0" lang="ru-RU" sz="1900" strike="noStrike" u="none">
              <a:solidFill>
                <a:srgbClr val="ffffff"/>
              </a:solidFill>
              <a:uFillTx/>
              <a:latin typeface="Arial"/>
              <a:ea typeface="Arial"/>
            </a:endParaRPr>
          </a:p>
        </p:txBody>
      </p:sp>
      <p:sp>
        <p:nvSpPr>
          <p:cNvPr id="378" name="TextBox 1"/>
          <p:cNvSpPr/>
          <p:nvPr/>
        </p:nvSpPr>
        <p:spPr>
          <a:xfrm>
            <a:off x="7380000" y="2871360"/>
            <a:ext cx="5177520" cy="23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Нейросеть (</a:t>
            </a: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L2 + Dropout)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метрики: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MAE : 17598.95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MSE : 796759058.59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RMSE : 28226.92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R² : 0.8961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r>
              <a:rPr b="1" lang="en-US" sz="1800" strike="noStrike" u="none">
                <a:solidFill>
                  <a:srgbClr val="c00000"/>
                </a:solidFill>
                <a:uFillTx/>
                <a:latin typeface="Arial"/>
                <a:ea typeface="DejaVu Sans"/>
              </a:rPr>
              <a:t>MAPE : 10.53%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TextBox 2"/>
          <p:cNvSpPr/>
          <p:nvPr/>
        </p:nvSpPr>
        <p:spPr>
          <a:xfrm>
            <a:off x="649080" y="1800000"/>
            <a:ext cx="10870920" cy="1369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После основной работы я зафиксировал Random (1) и ограничил число эпох (40).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Исходил из графика, т. к. после 40й эпохи появилась тенденция к переобучению,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что видно на графике.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Результат заметно улучшился.  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80" name="" descr=""/>
          <p:cNvPicPr/>
          <p:nvPr/>
        </p:nvPicPr>
        <p:blipFill>
          <a:blip r:embed="rId1"/>
          <a:stretch/>
        </p:blipFill>
        <p:spPr>
          <a:xfrm>
            <a:off x="852840" y="3867120"/>
            <a:ext cx="6056640" cy="1532880"/>
          </a:xfrm>
          <a:prstGeom prst="rect">
            <a:avLst/>
          </a:prstGeom>
          <a:noFill/>
          <a:ln w="0">
            <a:noFill/>
          </a:ln>
          <a:effectLst>
            <a:outerShdw dist="101823" dir="2700000" blurRad="0" rotWithShape="0">
              <a:srgbClr val="808080"/>
            </a:outerShdw>
          </a:effectLst>
        </p:spPr>
      </p:pic>
      <p:sp>
        <p:nvSpPr>
          <p:cNvPr id="381" name=""/>
          <p:cNvSpPr txBox="1"/>
          <p:nvPr/>
        </p:nvSpPr>
        <p:spPr>
          <a:xfrm>
            <a:off x="720000" y="3060000"/>
            <a:ext cx="61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Код функции, перед основной функцией run_full_pipeline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"/>
          <p:cNvSpPr txBox="1"/>
          <p:nvPr/>
        </p:nvSpPr>
        <p:spPr>
          <a:xfrm>
            <a:off x="641880" y="5580000"/>
            <a:ext cx="5940000" cy="90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Нейросеть по MAE практически сравнялась </a:t>
            </a:r>
            <a:endParaRPr b="1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с XGBoost показав отставание на 0,0276%.</a:t>
            </a:r>
            <a:endParaRPr b="1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5" dur="6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600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18;p16"/>
          <p:cNvGrpSpPr/>
          <p:nvPr/>
        </p:nvGrpSpPr>
        <p:grpSpPr>
          <a:xfrm>
            <a:off x="-2801880" y="-95400"/>
            <a:ext cx="9104400" cy="13880880"/>
            <a:chOff x="-2801880" y="-95400"/>
            <a:chExt cx="9104400" cy="13880880"/>
          </a:xfrm>
        </p:grpSpPr>
        <p:sp>
          <p:nvSpPr>
            <p:cNvPr id="185" name="Google Shape;119;p16"/>
            <p:cNvSpPr/>
            <p:nvPr/>
          </p:nvSpPr>
          <p:spPr>
            <a:xfrm flipH="1" rot="16200000">
              <a:off x="-907560" y="6241320"/>
              <a:ext cx="4445640" cy="1825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500" strike="noStrike" u="none">
                <a:solidFill>
                  <a:srgbClr val="2064fb"/>
                </a:solidFill>
                <a:uFillTx/>
                <a:latin typeface="Arial"/>
                <a:ea typeface="Arial"/>
              </a:endParaRPr>
            </a:p>
          </p:txBody>
        </p:sp>
        <p:sp>
          <p:nvSpPr>
            <p:cNvPr id="186" name="Google Shape;120;p16"/>
            <p:cNvSpPr/>
            <p:nvPr/>
          </p:nvSpPr>
          <p:spPr>
            <a:xfrm>
              <a:off x="-2801880" y="-95400"/>
              <a:ext cx="9104400" cy="13880880"/>
            </a:xfrm>
            <a:prstGeom prst="chevron">
              <a:avLst>
                <a:gd name="adj" fmla="val 54595"/>
              </a:avLst>
            </a:pr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endParaRPr>
            </a:p>
          </p:txBody>
        </p:sp>
      </p:grpSp>
      <p:sp>
        <p:nvSpPr>
          <p:cNvPr id="187" name="Google Shape;121;p16"/>
          <p:cNvSpPr/>
          <p:nvPr/>
        </p:nvSpPr>
        <p:spPr>
          <a:xfrm flipH="1" rot="16200000">
            <a:off x="7856640" y="-1374120"/>
            <a:ext cx="6034680" cy="2628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2064fb"/>
              </a:solidFill>
              <a:uFillTx/>
              <a:latin typeface="Arial"/>
              <a:ea typeface="Arial"/>
            </a:endParaRPr>
          </a:p>
        </p:txBody>
      </p:sp>
      <p:sp>
        <p:nvSpPr>
          <p:cNvPr id="188" name="Google Shape;122;p16"/>
          <p:cNvSpPr/>
          <p:nvPr/>
        </p:nvSpPr>
        <p:spPr>
          <a:xfrm>
            <a:off x="3813120" y="790920"/>
            <a:ext cx="731016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ru-RU" sz="5100" strike="noStrike" u="none">
                <a:solidFill>
                  <a:srgbClr val="2763f9"/>
                </a:solidFill>
                <a:uFillTx/>
                <a:latin typeface="Montserrat ExtraBold"/>
                <a:ea typeface="Montserrat ExtraBold"/>
              </a:rPr>
              <a:t>Постановка задачи</a:t>
            </a:r>
            <a:endParaRPr b="0" lang="ru-RU" sz="5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PlaceHolder 1"/>
          <p:cNvSpPr>
            <a:spLocks noGrp="1"/>
          </p:cNvSpPr>
          <p:nvPr>
            <p:ph/>
          </p:nvPr>
        </p:nvSpPr>
        <p:spPr>
          <a:xfrm>
            <a:off x="6305760" y="2484360"/>
            <a:ext cx="5580000" cy="4523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5568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Используется база https://www.kaggle.com/c/house-prices-advanced-regression-techniques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55680" defTabSz="914400">
              <a:lnSpc>
                <a:spcPct val="15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База скачана и размещена на моем Гугл диске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5568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Создано несколько моделей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 нейронной сети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5568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Выбрана лучшая модель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5568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Создана и обучена модель с использованием библиотеки XGBoost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55680" defTabSz="91440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Модель нейросети сравнивается с моделью XGBoost и делаются выводы</a:t>
            </a: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defTabSz="914400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endParaRPr b="0" lang="ru-RU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90" name="Google Shape;124;p16"/>
          <p:cNvCxnSpPr/>
          <p:nvPr/>
        </p:nvCxnSpPr>
        <p:spPr>
          <a:xfrm flipH="1">
            <a:off x="4028400" y="1797120"/>
            <a:ext cx="8550720" cy="28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8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11;p31" descr=""/>
          <p:cNvPicPr/>
          <p:nvPr/>
        </p:nvPicPr>
        <p:blipFill>
          <a:blip r:embed="rId1"/>
          <a:srcRect l="32308" t="0" r="25992" b="0"/>
          <a:stretch/>
        </p:blipFill>
        <p:spPr>
          <a:xfrm>
            <a:off x="6095880" y="0"/>
            <a:ext cx="6093000" cy="6093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4" name="Google Shape;312;p31" descr="D:\Наташа\корел\сувалкина\презентация НЕЙРОНКИ\ДОД\13.png"/>
          <p:cNvPicPr/>
          <p:nvPr/>
        </p:nvPicPr>
        <p:blipFill>
          <a:blip r:embed="rId2"/>
          <a:stretch/>
        </p:blipFill>
        <p:spPr>
          <a:xfrm>
            <a:off x="6095880" y="0"/>
            <a:ext cx="6093000" cy="609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85" name="Google Shape;313;p31"/>
          <p:cNvSpPr/>
          <p:nvPr/>
        </p:nvSpPr>
        <p:spPr>
          <a:xfrm flipH="1" rot="5400000">
            <a:off x="6023520" y="-66240"/>
            <a:ext cx="6231600" cy="6231600"/>
          </a:xfrm>
          <a:prstGeom prst="rtTriangl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86" name="Google Shape;314;p31"/>
          <p:cNvSpPr/>
          <p:nvPr/>
        </p:nvSpPr>
        <p:spPr>
          <a:xfrm rot="5400000">
            <a:off x="2880" y="0"/>
            <a:ext cx="6093000" cy="6093000"/>
          </a:xfrm>
          <a:prstGeom prst="rtTriangl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387" name="Google Shape;315;p31"/>
          <p:cNvSpPr/>
          <p:nvPr/>
        </p:nvSpPr>
        <p:spPr>
          <a:xfrm>
            <a:off x="609480" y="3221640"/>
            <a:ext cx="109699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0" lang="ru-RU" sz="55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Заключение</a:t>
            </a:r>
            <a:endParaRPr b="0" lang="ru-RU" sz="5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1"/>
          <p:cNvSpPr>
            <a:spLocks noGrp="1"/>
          </p:cNvSpPr>
          <p:nvPr>
            <p:ph/>
          </p:nvPr>
        </p:nvSpPr>
        <p:spPr>
          <a:xfrm>
            <a:off x="1362240" y="4742280"/>
            <a:ext cx="9464760" cy="211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27080" indent="0" defTabSz="914400">
              <a:lnSpc>
                <a:spcPct val="100000"/>
              </a:lnSpc>
              <a:spcBef>
                <a:spcPts val="1301"/>
              </a:spcBef>
              <a:buNone/>
              <a:tabLst>
                <a:tab algn="l" pos="0"/>
              </a:tabLst>
            </a:pPr>
            <a:r>
              <a:rPr b="1" lang="ru-RU" sz="2800" strike="noStrike" u="none">
                <a:solidFill>
                  <a:schemeClr val="dk1"/>
                </a:solidFill>
                <a:uFillTx/>
                <a:latin typeface="Arial"/>
                <a:ea typeface="DejaVu Sans"/>
              </a:rPr>
              <a:t>Классические модели ML — особенно XGBoost — остаются эффективным и оправданным решением для задач линейной регрессии, и преждевременно списывать их со счёта не стоит.</a:t>
            </a:r>
            <a:endParaRPr b="0" lang="ru-RU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9" name="Google Shape;317;p31"/>
          <p:cNvSpPr/>
          <p:nvPr/>
        </p:nvSpPr>
        <p:spPr>
          <a:xfrm rot="18900000">
            <a:off x="-2819520" y="-8514000"/>
            <a:ext cx="10574280" cy="10573920"/>
          </a:xfrm>
          <a:prstGeom prst="rtTriangle">
            <a:avLst/>
          </a:pr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390" name="Google Shape;318;p31" descr=""/>
          <p:cNvPicPr/>
          <p:nvPr/>
        </p:nvPicPr>
        <p:blipFill>
          <a:blip r:embed="rId3"/>
          <a:stretch/>
        </p:blipFill>
        <p:spPr>
          <a:xfrm>
            <a:off x="497520" y="367920"/>
            <a:ext cx="2934360" cy="39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30;p17" descr=""/>
          <p:cNvPicPr/>
          <p:nvPr/>
        </p:nvPicPr>
        <p:blipFill>
          <a:blip r:embed="rId1"/>
          <a:srcRect l="0" t="0" r="0" b="97598"/>
          <a:stretch/>
        </p:blipFill>
        <p:spPr>
          <a:xfrm>
            <a:off x="-1482120" y="415800"/>
            <a:ext cx="7844040" cy="1333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92" name="Google Shape;131;p17" descr=""/>
          <p:cNvPicPr/>
          <p:nvPr/>
        </p:nvPicPr>
        <p:blipFill>
          <a:blip r:embed="rId2"/>
          <a:stretch/>
        </p:blipFill>
        <p:spPr>
          <a:xfrm>
            <a:off x="-1482120" y="1630800"/>
            <a:ext cx="7844040" cy="5224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3" name="Google Shape;132;p17"/>
          <p:cNvSpPr/>
          <p:nvPr/>
        </p:nvSpPr>
        <p:spPr>
          <a:xfrm rot="2700000">
            <a:off x="-57960" y="-497520"/>
            <a:ext cx="10079280" cy="500616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194" name="Google Shape;133;p17"/>
          <p:cNvSpPr/>
          <p:nvPr/>
        </p:nvSpPr>
        <p:spPr>
          <a:xfrm rot="10800000">
            <a:off x="1638000" y="-1311480"/>
            <a:ext cx="6899400" cy="342612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195" name="Google Shape;134;p17"/>
          <p:cNvCxnSpPr/>
          <p:nvPr/>
        </p:nvCxnSpPr>
        <p:spPr>
          <a:xfrm>
            <a:off x="60480" y="0"/>
            <a:ext cx="5735520" cy="573480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cxnSp>
        <p:nvCxnSpPr>
          <p:cNvPr id="196" name="Google Shape;135;p17"/>
          <p:cNvCxnSpPr/>
          <p:nvPr/>
        </p:nvCxnSpPr>
        <p:spPr>
          <a:xfrm flipH="1">
            <a:off x="5411880" y="-266400"/>
            <a:ext cx="3251160" cy="325044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197" name="Google Shape;136;p17"/>
          <p:cNvSpPr/>
          <p:nvPr/>
        </p:nvSpPr>
        <p:spPr>
          <a:xfrm>
            <a:off x="7059600" y="1962000"/>
            <a:ext cx="5129640" cy="133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ctr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5500" strike="noStrike" u="none">
                <a:solidFill>
                  <a:srgbClr val="2064fb"/>
                </a:solidFill>
                <a:uFillTx/>
                <a:latin typeface="Montserrat ExtraBold"/>
                <a:ea typeface="Montserrat ExtraBold"/>
              </a:rPr>
              <a:t>Цель </a:t>
            </a:r>
            <a:endParaRPr b="0" lang="ru-RU" sz="5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Google Shape;137;p17"/>
          <p:cNvSpPr/>
          <p:nvPr/>
        </p:nvSpPr>
        <p:spPr>
          <a:xfrm>
            <a:off x="6788880" y="3465360"/>
            <a:ext cx="5400360" cy="262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t">
            <a:noAutofit/>
          </a:bodyPr>
          <a:p>
            <a:pPr marL="304920" indent="-457200" defTabSz="914400">
              <a:lnSpc>
                <a:spcPct val="200000"/>
              </a:lnSpc>
              <a:spcBef>
                <a:spcPts val="400"/>
              </a:spcBef>
              <a:buClr>
                <a:srgbClr val="262626"/>
              </a:buClr>
              <a:buFont typeface="Montserrat SemiBold"/>
              <a:buChar char="●"/>
            </a:pPr>
            <a:r>
              <a:rPr b="0" lang="ru-RU" sz="2400" strike="noStrike" u="none">
                <a:solidFill>
                  <a:srgbClr val="262626"/>
                </a:solidFill>
                <a:uFillTx/>
                <a:latin typeface="Montserrat SemiBold"/>
                <a:ea typeface="Montserrat SemiBold"/>
              </a:rPr>
              <a:t>Сравнение работы с линейной регрессией нейронных сетей и библиотеки XGBoost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7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6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42;p18" descr=""/>
          <p:cNvPicPr/>
          <p:nvPr/>
        </p:nvPicPr>
        <p:blipFill>
          <a:blip r:embed="rId1"/>
          <a:srcRect l="28968" t="5447" r="0" b="0"/>
          <a:stretch/>
        </p:blipFill>
        <p:spPr>
          <a:xfrm>
            <a:off x="4457880" y="0"/>
            <a:ext cx="7731360" cy="685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0" name="Google Shape;143;p18" descr=""/>
          <p:cNvPicPr/>
          <p:nvPr/>
        </p:nvPicPr>
        <p:blipFill>
          <a:blip r:embed="rId2"/>
          <a:stretch/>
        </p:blipFill>
        <p:spPr>
          <a:xfrm>
            <a:off x="5028840" y="0"/>
            <a:ext cx="7160040" cy="685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1" name="Google Shape;144;p18"/>
          <p:cNvSpPr/>
          <p:nvPr/>
        </p:nvSpPr>
        <p:spPr>
          <a:xfrm>
            <a:off x="5335200" y="0"/>
            <a:ext cx="6854040" cy="6854040"/>
          </a:xfrm>
          <a:prstGeom prst="rtTriangl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02" name="Google Shape;145;p18"/>
          <p:cNvSpPr/>
          <p:nvPr/>
        </p:nvSpPr>
        <p:spPr>
          <a:xfrm>
            <a:off x="0" y="0"/>
            <a:ext cx="5369400" cy="6855120"/>
          </a:xfrm>
          <a:prstGeom prst="rect">
            <a:avLst/>
          </a:prstGeom>
          <a:solidFill>
            <a:srgbClr val="ffffff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03" name="Google Shape;146;p18"/>
          <p:cNvSpPr/>
          <p:nvPr/>
        </p:nvSpPr>
        <p:spPr>
          <a:xfrm rot="5400000">
            <a:off x="2520" y="0"/>
            <a:ext cx="5026320" cy="5025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204" name="Google Shape;147;p18"/>
          <p:cNvCxnSpPr/>
          <p:nvPr/>
        </p:nvCxnSpPr>
        <p:spPr>
          <a:xfrm flipH="1" flipV="1">
            <a:off x="4212360" y="-114120"/>
            <a:ext cx="4307040" cy="430668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sp>
        <p:nvSpPr>
          <p:cNvPr id="205" name="Google Shape;148;p18"/>
          <p:cNvSpPr/>
          <p:nvPr/>
        </p:nvSpPr>
        <p:spPr>
          <a:xfrm>
            <a:off x="1055520" y="1047240"/>
            <a:ext cx="7310160" cy="100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ru-RU" sz="5500" strike="noStrike" u="none">
                <a:solidFill>
                  <a:srgbClr val="2064fb"/>
                </a:solidFill>
                <a:uFillTx/>
                <a:latin typeface="Montserrat ExtraBold"/>
                <a:ea typeface="Montserrat ExtraBold"/>
              </a:rPr>
              <a:t>Задачи</a:t>
            </a:r>
            <a:endParaRPr b="0" lang="ru-RU" sz="5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PlaceHolder 1"/>
          <p:cNvSpPr>
            <a:spLocks noGrp="1"/>
          </p:cNvSpPr>
          <p:nvPr>
            <p:ph/>
          </p:nvPr>
        </p:nvSpPr>
        <p:spPr>
          <a:xfrm>
            <a:off x="609480" y="2552760"/>
            <a:ext cx="6854040" cy="4301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57200" indent="-330120" defTabSz="914400">
              <a:lnSpc>
                <a:spcPct val="115000"/>
              </a:lnSpc>
              <a:buClr>
                <a:srgbClr val="000000"/>
              </a:buClr>
              <a:buFont typeface="Montserrat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Создание лучшей модели нейронной сети.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spcBef>
                <a:spcPts val="2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Создание модели с библиотекой XGBoost.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-330120" defTabSz="914400">
              <a:lnSpc>
                <a:spcPct val="115000"/>
              </a:lnSpc>
              <a:spcBef>
                <a:spcPts val="2001"/>
              </a:spcBef>
              <a:buClr>
                <a:srgbClr val="000000"/>
              </a:buClr>
              <a:buFont typeface="Montserrat"/>
              <a:buChar char="•"/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Сравнение моделей и выводы.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0" defTabSz="914400">
              <a:lnSpc>
                <a:spcPct val="115000"/>
              </a:lnSpc>
              <a:spcBef>
                <a:spcPts val="2001"/>
              </a:spcBef>
              <a:buNone/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457200" indent="0" defTabSz="914400">
              <a:lnSpc>
                <a:spcPct val="115000"/>
              </a:lnSpc>
              <a:spcBef>
                <a:spcPts val="2001"/>
              </a:spcBef>
              <a:spcAft>
                <a:spcPts val="2001"/>
              </a:spcAft>
              <a:buNone/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6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154;p19" descr=""/>
          <p:cNvPicPr/>
          <p:nvPr/>
        </p:nvPicPr>
        <p:blipFill>
          <a:blip r:embed="rId1"/>
          <a:srcRect l="13156" t="0" r="30567" b="0"/>
          <a:stretch/>
        </p:blipFill>
        <p:spPr>
          <a:xfrm>
            <a:off x="5334120" y="0"/>
            <a:ext cx="6855120" cy="6855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8" name="Google Shape;155;p19" descr="D:\Наташа\корел\сувалкина\презентация НЕЙРОНКИ\ДОД\13.png"/>
          <p:cNvPicPr/>
          <p:nvPr/>
        </p:nvPicPr>
        <p:blipFill>
          <a:blip r:embed="rId2"/>
          <a:stretch/>
        </p:blipFill>
        <p:spPr>
          <a:xfrm>
            <a:off x="5334120" y="0"/>
            <a:ext cx="6855120" cy="685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9" name="Google Shape;156;p19"/>
          <p:cNvSpPr/>
          <p:nvPr/>
        </p:nvSpPr>
        <p:spPr>
          <a:xfrm flipH="1" rot="10800000">
            <a:off x="5009400" y="2880"/>
            <a:ext cx="7179120" cy="7179120"/>
          </a:xfrm>
          <a:prstGeom prst="rtTriangle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0" name="Google Shape;157;p19"/>
          <p:cNvSpPr/>
          <p:nvPr/>
        </p:nvSpPr>
        <p:spPr>
          <a:xfrm rot="18900000">
            <a:off x="6656040" y="-1455120"/>
            <a:ext cx="2874960" cy="287496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211" name="Google Shape;158;p19"/>
          <p:cNvCxnSpPr/>
          <p:nvPr/>
        </p:nvCxnSpPr>
        <p:spPr>
          <a:xfrm flipH="1">
            <a:off x="5909400" y="0"/>
            <a:ext cx="5794560" cy="5794560"/>
          </a:xfrm>
          <a:prstGeom prst="straightConnector1">
            <a:avLst/>
          </a:prstGeom>
          <a:ln w="76320">
            <a:solidFill>
              <a:srgbClr val="000000"/>
            </a:solidFill>
            <a:round/>
          </a:ln>
        </p:spPr>
      </p:cxnSp>
      <p:cxnSp>
        <p:nvCxnSpPr>
          <p:cNvPr id="212" name="Google Shape;159;p19"/>
          <p:cNvCxnSpPr/>
          <p:nvPr/>
        </p:nvCxnSpPr>
        <p:spPr>
          <a:xfrm>
            <a:off x="5409000" y="0"/>
            <a:ext cx="2756880" cy="2756880"/>
          </a:xfrm>
          <a:prstGeom prst="straightConnector1">
            <a:avLst/>
          </a:prstGeom>
          <a:ln w="76320">
            <a:solidFill>
              <a:srgbClr val="c9cfd4"/>
            </a:solidFill>
            <a:round/>
          </a:ln>
        </p:spPr>
      </p:cxnSp>
      <p:sp>
        <p:nvSpPr>
          <p:cNvPr id="213" name="Google Shape;160;p19"/>
          <p:cNvSpPr/>
          <p:nvPr/>
        </p:nvSpPr>
        <p:spPr>
          <a:xfrm>
            <a:off x="829080" y="805320"/>
            <a:ext cx="7179120" cy="114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r>
              <a:rPr b="0" lang="ru-RU" sz="5500" strike="noStrike" u="none">
                <a:solidFill>
                  <a:srgbClr val="2064fb"/>
                </a:solidFill>
                <a:uFillTx/>
                <a:latin typeface="Montserrat ExtraBold"/>
                <a:ea typeface="Montserrat ExtraBold"/>
              </a:rPr>
              <a:t>Обучающая </a:t>
            </a:r>
            <a:br>
              <a:rPr sz="5500"/>
            </a:br>
            <a:r>
              <a:rPr b="0" lang="ru-RU" sz="5500" strike="noStrike" u="none">
                <a:solidFill>
                  <a:srgbClr val="2064fb"/>
                </a:solidFill>
                <a:uFillTx/>
                <a:latin typeface="Montserrat ExtraBold"/>
                <a:ea typeface="Montserrat ExtraBold"/>
              </a:rPr>
              <a:t>база</a:t>
            </a:r>
            <a:endParaRPr b="0" lang="ru-RU" sz="5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Google Shape;161;p19"/>
          <p:cNvSpPr/>
          <p:nvPr/>
        </p:nvSpPr>
        <p:spPr>
          <a:xfrm rot="8100000">
            <a:off x="-721440" y="6238080"/>
            <a:ext cx="1357560" cy="1357560"/>
          </a:xfrm>
          <a:prstGeom prst="rtTriangl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15" name="Google Shape;162;p19"/>
          <p:cNvSpPr/>
          <p:nvPr/>
        </p:nvSpPr>
        <p:spPr>
          <a:xfrm flipH="1">
            <a:off x="826200" y="2754000"/>
            <a:ext cx="6730920" cy="371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База содержит 1460 записей и 81 столбец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Целевая переменная - SalePrice и 80 признаков, непрерывных и категориальных. 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</a:rPr>
              <a:t>Источник сбора данных:</a:t>
            </a:r>
            <a:br>
              <a:rPr sz="1400"/>
            </a:b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"/>
                <a:ea typeface="Montserrat"/>
                <a:hlinkClick r:id="rId3"/>
              </a:rPr>
              <a:t>https://www.kaggle.com/competitions/house-prices-advanced-regression-techniques/data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</a:rPr>
              <a:t>Данные сохранены и используются: </a:t>
            </a: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  <a:hlinkClick r:id="rId4"/>
              </a:rPr>
              <a:t>https://drive.google.com/drive/folders/1qzQGmklbAxeAfWQVMvaUrf9Dyrrn6W7U?usp=sharing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</a:rPr>
              <a:t>Набор </a:t>
            </a: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  <a:hlinkClick r:id="rId5"/>
              </a:rPr>
              <a:t>данных Ames Housing</a:t>
            </a: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</a:rPr>
              <a:t>  был составлен Дином Де Коком для использования в образовании в области науки о данных.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/>
                </a:solidFill>
                <a:highlight>
                  <a:srgbClr val="ffffff"/>
                </a:highlight>
                <a:uFillTx/>
                <a:latin typeface="Montserrat SemiBold"/>
                <a:ea typeface="Montserrat SemiBold"/>
              </a:rPr>
              <a:t>Трудностей при сборе данных не возникло.</a:t>
            </a:r>
            <a:endParaRPr b="0" lang="ru-RU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" dur="indefinite" restart="never" nodeType="tmRoot">
          <p:childTnLst>
            <p:seq>
              <p:cTn id="31" dur="indefinite" nodeType="mainSeq"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168;p20" descr="D:\Наташа\корел\сувалкина\презентация НЕЙРОНКИ\ДОД\20.png"/>
          <p:cNvPicPr/>
          <p:nvPr/>
        </p:nvPicPr>
        <p:blipFill>
          <a:blip r:embed="rId1"/>
          <a:stretch/>
        </p:blipFill>
        <p:spPr>
          <a:xfrm>
            <a:off x="5505480" y="0"/>
            <a:ext cx="6683760" cy="6855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360000" y="1800000"/>
            <a:ext cx="4138200" cy="143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3200" strike="noStrike" u="none">
                <a:solidFill>
                  <a:srgbClr val="999999"/>
                </a:solidFill>
                <a:uFillTx/>
                <a:latin typeface="Montserrat ExtraBold"/>
                <a:ea typeface="Montserrat ExtraBold"/>
              </a:rPr>
              <a:t>Предобработка</a:t>
            </a:r>
            <a:br>
              <a:rPr sz="3200"/>
            </a:br>
            <a:r>
              <a:rPr b="1" lang="ru-RU" sz="3200" strike="noStrike" u="none">
                <a:solidFill>
                  <a:srgbClr val="999999"/>
                </a:solidFill>
                <a:uFillTx/>
                <a:latin typeface="Montserrat ExtraBold"/>
                <a:ea typeface="Montserrat ExtraBold"/>
              </a:rPr>
              <a:t>данных</a:t>
            </a:r>
            <a:endParaRPr b="0" lang="ru-RU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Google Shape;170;p20"/>
          <p:cNvSpPr/>
          <p:nvPr/>
        </p:nvSpPr>
        <p:spPr>
          <a:xfrm rot="18900000">
            <a:off x="78480" y="-1455120"/>
            <a:ext cx="2874960" cy="2874960"/>
          </a:xfrm>
          <a:prstGeom prst="rtTriangl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cxnSp>
        <p:nvCxnSpPr>
          <p:cNvPr id="219" name="Google Shape;171;p20"/>
          <p:cNvCxnSpPr/>
          <p:nvPr/>
        </p:nvCxnSpPr>
        <p:spPr>
          <a:xfrm flipH="1">
            <a:off x="-964440" y="741240"/>
            <a:ext cx="2586240" cy="2587320"/>
          </a:xfrm>
          <a:prstGeom prst="straightConnector1">
            <a:avLst/>
          </a:prstGeom>
          <a:ln w="76320">
            <a:solidFill>
              <a:srgbClr val="2763f9"/>
            </a:solidFill>
            <a:round/>
          </a:ln>
        </p:spPr>
      </p:cxnSp>
      <p:sp>
        <p:nvSpPr>
          <p:cNvPr id="220" name="Google Shape;172;p20"/>
          <p:cNvSpPr/>
          <p:nvPr/>
        </p:nvSpPr>
        <p:spPr>
          <a:xfrm rot="8100000">
            <a:off x="3069000" y="5689440"/>
            <a:ext cx="3716640" cy="3716640"/>
          </a:xfrm>
          <a:prstGeom prst="rtTriangle">
            <a:avLst/>
          </a:pr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  <a:tabLst>
                <a:tab algn="l" pos="0"/>
              </a:tabLst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21" name="Рисунок 194" descr=""/>
          <p:cNvPicPr/>
          <p:nvPr/>
        </p:nvPicPr>
        <p:blipFill>
          <a:blip r:embed="rId2"/>
          <a:stretch/>
        </p:blipFill>
        <p:spPr>
          <a:xfrm>
            <a:off x="4680000" y="0"/>
            <a:ext cx="7198920" cy="630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2" name="Рисунок 195" descr=""/>
          <p:cNvPicPr/>
          <p:nvPr/>
        </p:nvPicPr>
        <p:blipFill>
          <a:blip r:embed="rId3"/>
          <a:stretch/>
        </p:blipFill>
        <p:spPr>
          <a:xfrm>
            <a:off x="360000" y="3420000"/>
            <a:ext cx="4398480" cy="1198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3" name="Прямоугольник 196"/>
          <p:cNvSpPr/>
          <p:nvPr/>
        </p:nvSpPr>
        <p:spPr>
          <a:xfrm>
            <a:off x="360000" y="5040000"/>
            <a:ext cx="4318920" cy="126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Необходимо уменьшить количество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Используемых признаков.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6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"/>
                            </p:stCondLst>
                            <p:childTnLst>
                              <p:par>
                                <p:cTn id="45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6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178;p21" descr="D:\Наташа\корел\сувалкина\презентация НЕЙРОНКИ\ДОД\20.png"/>
          <p:cNvPicPr/>
          <p:nvPr/>
        </p:nvPicPr>
        <p:blipFill>
          <a:blip r:embed="rId1"/>
          <a:stretch/>
        </p:blipFill>
        <p:spPr>
          <a:xfrm>
            <a:off x="6311160" y="468000"/>
            <a:ext cx="5432040" cy="5876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15320" y="933120"/>
            <a:ext cx="3782880" cy="1140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Возьмем лучшие 10 корреляций для числовых переменных </a:t>
            </a:r>
            <a:br>
              <a:rPr sz="1800"/>
            </a:br>
            <a:r>
              <a:rPr b="1" lang="ru-RU" sz="18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и целевой переменной (SalePrice).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26" name="Google Shape;180;p21"/>
          <p:cNvCxnSpPr/>
          <p:nvPr/>
        </p:nvCxnSpPr>
        <p:spPr>
          <a:xfrm>
            <a:off x="518760" y="0"/>
            <a:ext cx="2880" cy="2498400"/>
          </a:xfrm>
          <a:prstGeom prst="straightConnector1">
            <a:avLst/>
          </a:prstGeom>
          <a:ln w="76320">
            <a:solidFill>
              <a:srgbClr val="2064fb"/>
            </a:solidFill>
            <a:round/>
          </a:ln>
        </p:spPr>
      </p:cxnSp>
      <p:sp>
        <p:nvSpPr>
          <p:cNvPr id="227" name="Google Shape;181;p21"/>
          <p:cNvSpPr/>
          <p:nvPr/>
        </p:nvSpPr>
        <p:spPr>
          <a:xfrm>
            <a:off x="540000" y="4140000"/>
            <a:ext cx="5218920" cy="22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60840" bIns="60840" anchor="t">
            <a:normAutofit/>
          </a:bodyPr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pic>
        <p:nvPicPr>
          <p:cNvPr id="228" name="Рисунок 201" descr=""/>
          <p:cNvPicPr/>
          <p:nvPr/>
        </p:nvPicPr>
        <p:blipFill>
          <a:blip r:embed="rId2"/>
          <a:stretch/>
        </p:blipFill>
        <p:spPr>
          <a:xfrm>
            <a:off x="5760000" y="521640"/>
            <a:ext cx="6306120" cy="5956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9" name="Рисунок 202" descr=""/>
          <p:cNvPicPr/>
          <p:nvPr/>
        </p:nvPicPr>
        <p:blipFill>
          <a:blip r:embed="rId3"/>
          <a:stretch/>
        </p:blipFill>
        <p:spPr>
          <a:xfrm>
            <a:off x="410400" y="2700000"/>
            <a:ext cx="5358600" cy="1309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0" name="Прямоугольник 203"/>
          <p:cNvSpPr/>
          <p:nvPr/>
        </p:nvSpPr>
        <p:spPr>
          <a:xfrm>
            <a:off x="540000" y="4104000"/>
            <a:ext cx="5038920" cy="239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Выбраны 10 числовых признаков с наибольшей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корреляцией с SalePrice.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 нормализованным признакам добавим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категориальные.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Преобразуем их в one hot encoding.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Но перед этим проведем пробные вычисления.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6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6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187;p22" descr="D:\Наташа\корел\сувалкина\презентация НЕЙРОНКИ\ДОД\1.png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0" y="533520"/>
            <a:ext cx="6202080" cy="5807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788520" y="29880"/>
            <a:ext cx="4226400" cy="114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chemeClr val="dk1"/>
                </a:solidFill>
                <a:uFillTx/>
                <a:latin typeface="Montserrat ExtraBold"/>
                <a:ea typeface="Montserrat ExtraBold"/>
              </a:rPr>
              <a:t>XGBoost, используя RandomForestRegressor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3" name="Google Shape;189;p22"/>
          <p:cNvSpPr/>
          <p:nvPr/>
        </p:nvSpPr>
        <p:spPr>
          <a:xfrm rot="10800000">
            <a:off x="10461240" y="533520"/>
            <a:ext cx="1463400" cy="1463400"/>
          </a:xfrm>
          <a:prstGeom prst="rtTriangle">
            <a:avLst/>
          </a:prstGeom>
          <a:solidFill>
            <a:srgbClr val="c9cfd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34" name="Google Shape;190;p22"/>
          <p:cNvSpPr/>
          <p:nvPr/>
        </p:nvSpPr>
        <p:spPr>
          <a:xfrm>
            <a:off x="6660000" y="1816200"/>
            <a:ext cx="4499280" cy="3331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Montserrat"/>
                <a:ea typeface="Courier New"/>
              </a:rPr>
              <a:t>График обучения и визуализация в виде Graphviz-графа.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Montserrat"/>
                <a:ea typeface="Courier New"/>
              </a:rPr>
              <a:t>XGBoost MAE: 18641.31 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Montserrat"/>
                <a:ea typeface="Courier New"/>
              </a:rPr>
              <a:t>Random Forest MAE: 18723.65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Montserrat"/>
                <a:ea typeface="Courier New"/>
              </a:rPr>
              <a:t>Принял решение использовать XGBoost MAE, как чуть более точное.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15000"/>
              </a:lnSpc>
              <a:spcBef>
                <a:spcPts val="360"/>
              </a:spcBef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235" name="Google Shape;191;p22"/>
          <p:cNvCxnSpPr/>
          <p:nvPr/>
        </p:nvCxnSpPr>
        <p:spPr>
          <a:xfrm flipH="1" flipV="1">
            <a:off x="9502560" y="-963360"/>
            <a:ext cx="2191320" cy="2190960"/>
          </a:xfrm>
          <a:prstGeom prst="straightConnector1">
            <a:avLst/>
          </a:prstGeom>
          <a:ln w="38160">
            <a:solidFill>
              <a:srgbClr val="000000"/>
            </a:solidFill>
            <a:round/>
          </a:ln>
        </p:spPr>
      </p:cxnSp>
      <p:pic>
        <p:nvPicPr>
          <p:cNvPr id="236" name="Рисунок 209" descr=""/>
          <p:cNvPicPr/>
          <p:nvPr/>
        </p:nvPicPr>
        <p:blipFill>
          <a:blip r:embed="rId2"/>
          <a:stretch/>
        </p:blipFill>
        <p:spPr>
          <a:xfrm>
            <a:off x="121320" y="614880"/>
            <a:ext cx="6177960" cy="334440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  <p:sp>
        <p:nvSpPr>
          <p:cNvPr id="237" name="Прямоугольник 210"/>
          <p:cNvSpPr/>
          <p:nvPr/>
        </p:nvSpPr>
        <p:spPr>
          <a:xfrm>
            <a:off x="96840" y="533520"/>
            <a:ext cx="6022080" cy="57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ru-RU" sz="8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000</a:t>
            </a:r>
            <a:endParaRPr b="0" lang="ru-RU" sz="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8" name="Рисунок 211" descr=""/>
          <p:cNvPicPr/>
          <p:nvPr/>
        </p:nvPicPr>
        <p:blipFill>
          <a:blip r:embed="rId3"/>
          <a:stretch/>
        </p:blipFill>
        <p:spPr>
          <a:xfrm>
            <a:off x="108000" y="4320000"/>
            <a:ext cx="11831040" cy="1695600"/>
          </a:xfrm>
          <a:prstGeom prst="rect">
            <a:avLst/>
          </a:prstGeom>
          <a:noFill/>
          <a:ln w="0">
            <a:noFill/>
          </a:ln>
          <a:effectLst>
            <a:outerShdw dir="2700000" dist="101823" rotWithShape="0">
              <a:srgbClr val="808080"/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197;p23"/>
          <p:cNvSpPr/>
          <p:nvPr/>
        </p:nvSpPr>
        <p:spPr>
          <a:xfrm rot="5400000">
            <a:off x="19800" y="-17280"/>
            <a:ext cx="6803640" cy="6838200"/>
          </a:xfrm>
          <a:prstGeom prst="rtTriangle">
            <a:avLst/>
          </a:prstGeom>
          <a:solidFill>
            <a:srgbClr val="eef0f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0" name="Google Shape;198;p23"/>
          <p:cNvSpPr/>
          <p:nvPr/>
        </p:nvSpPr>
        <p:spPr>
          <a:xfrm>
            <a:off x="806040" y="1942200"/>
            <a:ext cx="5113800" cy="416700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4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41" name="Google Shape;199;p23" descr="D:\Наташа\корел\сувалкина\презентация НЕЙРОНКИ\ДОД\1.png"/>
          <p:cNvPicPr/>
          <p:nvPr/>
        </p:nvPicPr>
        <p:blipFill>
          <a:blip r:embed="rId1">
            <a:alphaModFix amt="25000"/>
          </a:blip>
          <a:stretch/>
        </p:blipFill>
        <p:spPr>
          <a:xfrm>
            <a:off x="806040" y="1942200"/>
            <a:ext cx="5113800" cy="41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2" name="Google Shape;200;p23"/>
          <p:cNvSpPr/>
          <p:nvPr/>
        </p:nvSpPr>
        <p:spPr>
          <a:xfrm rot="13500000">
            <a:off x="-2024280" y="4667040"/>
            <a:ext cx="2945160" cy="2945880"/>
          </a:xfrm>
          <a:prstGeom prst="rtTriangle">
            <a:avLst/>
          </a:prstGeom>
          <a:noFill/>
          <a:ln w="76320">
            <a:solidFill>
              <a:srgbClr val="c9cfd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167520" y="360000"/>
            <a:ext cx="1143540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400" strike="noStrike" u="none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Пробное обучение нейронной сети</a:t>
            </a:r>
            <a:endParaRPr b="0" lang="ru-RU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6945480" y="1717560"/>
            <a:ext cx="5113800" cy="1017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04920"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График обучения и model.summary()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04920"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04920"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1800" strike="noStrike" u="none">
                <a:solidFill>
                  <a:schemeClr val="dk1"/>
                </a:solidFill>
                <a:uFillTx/>
                <a:latin typeface="Montserrat"/>
                <a:ea typeface="Montserrat"/>
              </a:rPr>
              <a:t>Mean Absolute Error: 22708.35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04920" indent="0" defTabSz="914400">
              <a:lnSpc>
                <a:spcPct val="90000"/>
              </a:lnSpc>
              <a:buNone/>
              <a:tabLst>
                <a:tab algn="l" pos="0"/>
              </a:tabLst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Google Shape;204;p23"/>
          <p:cNvSpPr/>
          <p:nvPr/>
        </p:nvSpPr>
        <p:spPr>
          <a:xfrm rot="8100000">
            <a:off x="11486880" y="6238080"/>
            <a:ext cx="1357560" cy="1357560"/>
          </a:xfrm>
          <a:prstGeom prst="rtTriangle">
            <a:avLst/>
          </a:prstGeom>
          <a:solidFill>
            <a:srgbClr val="2064f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defTabSz="914400">
              <a:lnSpc>
                <a:spcPct val="100000"/>
              </a:lnSpc>
            </a:pPr>
            <a:endParaRPr b="0" lang="ru-RU" sz="1500" strike="noStrike" u="none">
              <a:solidFill>
                <a:srgbClr val="000000"/>
              </a:solidFill>
              <a:uFillTx/>
              <a:latin typeface="Arial"/>
              <a:ea typeface="Arial"/>
            </a:endParaRPr>
          </a:p>
        </p:txBody>
      </p:sp>
      <p:pic>
        <p:nvPicPr>
          <p:cNvPr id="246" name="Рисунок 219" descr=""/>
          <p:cNvPicPr/>
          <p:nvPr/>
        </p:nvPicPr>
        <p:blipFill>
          <a:blip r:embed="rId2"/>
          <a:stretch/>
        </p:blipFill>
        <p:spPr>
          <a:xfrm>
            <a:off x="720000" y="1357200"/>
            <a:ext cx="6386760" cy="485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7" name="Рисунок 220" descr=""/>
          <p:cNvPicPr/>
          <p:nvPr/>
        </p:nvPicPr>
        <p:blipFill>
          <a:blip r:embed="rId3"/>
          <a:stretch/>
        </p:blipFill>
        <p:spPr>
          <a:xfrm>
            <a:off x="7092000" y="2736000"/>
            <a:ext cx="4430160" cy="19792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8" name=""/>
          <p:cNvSpPr/>
          <p:nvPr/>
        </p:nvSpPr>
        <p:spPr>
          <a:xfrm>
            <a:off x="7200000" y="4860000"/>
            <a:ext cx="4859640" cy="107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ru-RU" sz="1800" strike="noStrike" u="none">
                <a:solidFill>
                  <a:srgbClr val="000000"/>
                </a:solidFill>
                <a:uFillTx/>
                <a:latin typeface="Arial"/>
              </a:rPr>
              <a:t>Точность немного ниже, чем у XGBoost.</a:t>
            </a: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6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4876</TotalTime>
  <Application>LibreOffice/24.8.4.2$Linux_X86_64 LibreOffice_project/480$Build-2</Application>
  <AppVersion>15.0000</AppVersion>
  <Words>954</Words>
  <Paragraphs>167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2025-07-03T15:32:22Z</dcterms:modified>
  <cp:revision>27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Широкоэкранный</vt:lpwstr>
  </property>
  <property fmtid="{D5CDD505-2E9C-101B-9397-08002B2CF9AE}" pid="4" name="Slides">
    <vt:i4>19</vt:i4>
  </property>
</Properties>
</file>